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84" r:id="rId3"/>
    <p:sldId id="642" r:id="rId4"/>
    <p:sldId id="353" r:id="rId5"/>
    <p:sldId id="566" r:id="rId6"/>
    <p:sldId id="555" r:id="rId7"/>
    <p:sldId id="529" r:id="rId8"/>
    <p:sldId id="503" r:id="rId9"/>
    <p:sldId id="530" r:id="rId10"/>
    <p:sldId id="531" r:id="rId11"/>
    <p:sldId id="557" r:id="rId12"/>
    <p:sldId id="556" r:id="rId13"/>
    <p:sldId id="569" r:id="rId14"/>
    <p:sldId id="573" r:id="rId15"/>
    <p:sldId id="574" r:id="rId16"/>
    <p:sldId id="575" r:id="rId17"/>
    <p:sldId id="576" r:id="rId18"/>
    <p:sldId id="577" r:id="rId19"/>
    <p:sldId id="578" r:id="rId20"/>
    <p:sldId id="579" r:id="rId21"/>
    <p:sldId id="606" r:id="rId22"/>
    <p:sldId id="558" r:id="rId23"/>
    <p:sldId id="560" r:id="rId24"/>
    <p:sldId id="570" r:id="rId25"/>
    <p:sldId id="595" r:id="rId26"/>
    <p:sldId id="599" r:id="rId27"/>
    <p:sldId id="596" r:id="rId28"/>
    <p:sldId id="597" r:id="rId29"/>
    <p:sldId id="598" r:id="rId30"/>
    <p:sldId id="600" r:id="rId31"/>
    <p:sldId id="601" r:id="rId32"/>
    <p:sldId id="602" r:id="rId33"/>
    <p:sldId id="603" r:id="rId34"/>
    <p:sldId id="604" r:id="rId35"/>
    <p:sldId id="559" r:id="rId36"/>
    <p:sldId id="620" r:id="rId37"/>
    <p:sldId id="607" r:id="rId38"/>
    <p:sldId id="609" r:id="rId39"/>
    <p:sldId id="608" r:id="rId40"/>
    <p:sldId id="619" r:id="rId41"/>
    <p:sldId id="563" r:id="rId42"/>
    <p:sldId id="562" r:id="rId43"/>
    <p:sldId id="572" r:id="rId44"/>
    <p:sldId id="610" r:id="rId45"/>
    <p:sldId id="611" r:id="rId46"/>
    <p:sldId id="612" r:id="rId47"/>
    <p:sldId id="613" r:id="rId48"/>
    <p:sldId id="614" r:id="rId49"/>
    <p:sldId id="615" r:id="rId50"/>
    <p:sldId id="616" r:id="rId51"/>
    <p:sldId id="617" r:id="rId52"/>
    <p:sldId id="618" r:id="rId53"/>
    <p:sldId id="528" r:id="rId54"/>
    <p:sldId id="568" r:id="rId55"/>
    <p:sldId id="565" r:id="rId56"/>
    <p:sldId id="564" r:id="rId5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800000"/>
    <a:srgbClr val="5F5F5F"/>
    <a:srgbClr val="333333"/>
    <a:srgbClr val="29292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416" y="60"/>
      </p:cViewPr>
      <p:guideLst>
        <p:guide orient="horz" pos="2211"/>
        <p:guide pos="2884"/>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p:cNvSpPr>
          <p:nvPr>
            <p:ph type="hdr" sz="quarter"/>
          </p:nvPr>
        </p:nvSpPr>
        <p:spPr>
          <a:xfrm>
            <a:off x="0" y="0"/>
            <a:ext cx="2971800" cy="457200"/>
          </a:xfrm>
          <a:prstGeom prst="rect">
            <a:avLst/>
          </a:prstGeom>
          <a:noFill/>
          <a:ln w="9525">
            <a:noFill/>
          </a:ln>
        </p:spPr>
        <p:txBody>
          <a:bodyPr vert="horz"/>
          <a:lstStyle>
            <a:lvl1pPr eaLnBrk="1" hangingPunct="1">
              <a:lnSpc>
                <a:spcPct val="90000"/>
              </a:lnSpc>
              <a:spcBef>
                <a:spcPct val="20000"/>
              </a:spcBef>
              <a:buFont typeface="Arial" panose="020B0604020202020204" pitchFamily="34" charset="0"/>
              <a:buNone/>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endParaRPr kumimoji="0" sz="2800" b="1"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1" name="日期占位符 2"/>
          <p:cNvSpPr>
            <a:spLocks noGrp="1"/>
          </p:cNvSpPr>
          <p:nvPr>
            <p:ph type="dt" idx="1"/>
          </p:nvPr>
        </p:nvSpPr>
        <p:spPr>
          <a:xfrm>
            <a:off x="3884613" y="0"/>
            <a:ext cx="2971800" cy="457200"/>
          </a:xfrm>
          <a:prstGeom prst="rect">
            <a:avLst/>
          </a:prstGeom>
          <a:noFill/>
          <a:ln w="9525">
            <a:noFill/>
          </a:ln>
        </p:spPr>
        <p:txBody>
          <a:bodyPr vert="horz"/>
          <a:lstStyle>
            <a:lvl1pPr eaLnBrk="1" hangingPunct="1">
              <a:lnSpc>
                <a:spcPct val="90000"/>
              </a:lnSpc>
              <a:spcBef>
                <a:spcPct val="20000"/>
              </a:spcBef>
              <a:buFont typeface="Arial" panose="020B0604020202020204" pitchFamily="34" charset="0"/>
              <a:buNone/>
              <a:defRPr noProof="1">
                <a:ea typeface="微软雅黑" panose="020B0503020204020204" pitchFamily="34" charset="-122"/>
                <a:cs typeface="+mn-ea"/>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fld id="{4A8394A9-F0F8-4DEF-A199-6555D46C60B2}" type="datetime1">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ea"/>
              </a:rPr>
            </a:fld>
            <a:endPar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13316" name="幻灯片图像占位符 3"/>
          <p:cNvSpPr>
            <a:spLocks noGrp="1" noRot="1" noChangeAspect="1"/>
          </p:cNvSpPr>
          <p:nvPr>
            <p:ph type="sldImg"/>
          </p:nvPr>
        </p:nvSpPr>
        <p:spPr>
          <a:xfrm>
            <a:off x="1143000" y="685800"/>
            <a:ext cx="4572000" cy="3429000"/>
          </a:xfrm>
          <a:prstGeom prst="rect">
            <a:avLst/>
          </a:prstGeom>
          <a:noFill/>
          <a:ln w="9525">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Arial" panose="020B0604020202020204" pitchFamily="34" charset="0"/>
                <a:ea typeface="微软雅黑" panose="020B0503020204020204" pitchFamily="34" charset="-122"/>
              </a:defRPr>
            </a:lvl1pPr>
            <a:lvl2pPr eaLnBrk="0" hangingPunct="0">
              <a:defRPr sz="2800" b="1">
                <a:solidFill>
                  <a:schemeClr val="tx1"/>
                </a:solidFill>
                <a:latin typeface="Arial" panose="020B0604020202020204" pitchFamily="34" charset="0"/>
                <a:ea typeface="微软雅黑" panose="020B0503020204020204" pitchFamily="34" charset="-122"/>
              </a:defRPr>
            </a:lvl2pPr>
            <a:lvl3pPr eaLnBrk="0" hangingPunct="0">
              <a:defRPr sz="2800" b="1">
                <a:solidFill>
                  <a:schemeClr val="tx1"/>
                </a:solidFill>
                <a:latin typeface="Arial" panose="020B0604020202020204" pitchFamily="34" charset="0"/>
                <a:ea typeface="微软雅黑" panose="020B0503020204020204" pitchFamily="34" charset="-122"/>
              </a:defRPr>
            </a:lvl3pPr>
            <a:lvl4pPr eaLnBrk="0" hangingPunct="0">
              <a:defRPr sz="2800" b="1">
                <a:solidFill>
                  <a:schemeClr val="tx1"/>
                </a:solidFill>
                <a:latin typeface="Arial" panose="020B0604020202020204" pitchFamily="34" charset="0"/>
                <a:ea typeface="微软雅黑" panose="020B0503020204020204" pitchFamily="34" charset="-122"/>
              </a:defRPr>
            </a:lvl4pPr>
            <a:lvl5pPr eaLnBrk="0" hangingPunct="0">
              <a:defRPr sz="2800" b="1">
                <a:solidFill>
                  <a:schemeClr val="tx1"/>
                </a:solidFill>
                <a:latin typeface="Arial" panose="020B0604020202020204" pitchFamily="34" charset="0"/>
                <a:ea typeface="微软雅黑" panose="020B0503020204020204" pitchFamily="34" charset="-122"/>
              </a:defRPr>
            </a:lvl5pPr>
            <a:lvl6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6pPr>
            <a:lvl7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7pPr>
            <a:lvl8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8pPr>
            <a:lvl9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单击此处编辑母版文本样式</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1"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第二级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914400" marR="0" lvl="2"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第三级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1371600" marR="0" lvl="3"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第四级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1828800" marR="0" lvl="4"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第五级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4" name="页脚占位符 5"/>
          <p:cNvSpPr>
            <a:spLocks noGrp="1"/>
          </p:cNvSpPr>
          <p:nvPr>
            <p:ph type="ftr" sz="quarter" idx="4"/>
          </p:nvPr>
        </p:nvSpPr>
        <p:spPr>
          <a:xfrm>
            <a:off x="0" y="8685213"/>
            <a:ext cx="2971800" cy="457200"/>
          </a:xfrm>
          <a:prstGeom prst="rect">
            <a:avLst/>
          </a:prstGeom>
          <a:noFill/>
          <a:ln w="9525">
            <a:noFill/>
          </a:ln>
        </p:spPr>
        <p:txBody>
          <a:bodyPr vert="horz" anchor="b"/>
          <a:lstStyle>
            <a:lvl1pPr eaLnBrk="1" hangingPunct="1">
              <a:lnSpc>
                <a:spcPct val="90000"/>
              </a:lnSpc>
              <a:spcBef>
                <a:spcPct val="20000"/>
              </a:spcBef>
              <a:buFont typeface="Arial" panose="020B0604020202020204" pitchFamily="34" charset="0"/>
              <a:buNone/>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endParaRPr kumimoji="0" sz="2800" b="1"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ln>
        </p:spPr>
        <p:txBody>
          <a:bodyPr vert="horz" anchor="b"/>
          <a:lstStyle>
            <a:lvl1pPr eaLnBrk="1" hangingPunct="1">
              <a:lnSpc>
                <a:spcPct val="90000"/>
              </a:lnSpc>
              <a:spcBef>
                <a:spcPct val="20000"/>
              </a:spcBef>
              <a:buFont typeface="Arial" panose="020B0604020202020204" pitchFamily="34" charset="0"/>
              <a:buNone/>
              <a:defRPr noProof="1">
                <a:ea typeface="微软雅黑" panose="020B0503020204020204" pitchFamily="34" charset="-122"/>
                <a:cs typeface="+mn-ea"/>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fld id="{B01C88A6-3260-4474-AF3C-EBDC6B499A7A}" type="slidenum">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ea"/>
              </a:rPr>
            </a:fld>
            <a:endPar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0"/>
      </a:spcBef>
      <a:spcAft>
        <a:spcPct val="0"/>
      </a:spcAft>
      <a:defRPr sz="1200" kern="1200">
        <a:solidFill>
          <a:schemeClr val="tx1"/>
        </a:solidFill>
        <a:latin typeface="Arial" panose="020B0604020202020204" pitchFamily="34" charset="0"/>
      </a:defRPr>
    </a:lvl1pPr>
    <a:lvl2pPr lvl="1" algn="l" defTabSz="0" rtl="0" eaLnBrk="0" fontAlgn="base" hangingPunct="0">
      <a:spcBef>
        <a:spcPct val="0"/>
      </a:spcBef>
      <a:spcAft>
        <a:spcPct val="0"/>
      </a:spcAft>
      <a:defRPr sz="1200" kern="1200">
        <a:solidFill>
          <a:schemeClr val="tx1"/>
        </a:solidFill>
        <a:latin typeface="Arial" panose="020B0604020202020204" pitchFamily="34" charset="0"/>
      </a:defRPr>
    </a:lvl2pPr>
    <a:lvl3pPr lvl="2" algn="l" defTabSz="0" rtl="0" eaLnBrk="0" fontAlgn="base" hangingPunct="0">
      <a:spcBef>
        <a:spcPct val="0"/>
      </a:spcBef>
      <a:spcAft>
        <a:spcPct val="0"/>
      </a:spcAft>
      <a:defRPr sz="1200" kern="1200">
        <a:solidFill>
          <a:schemeClr val="tx1"/>
        </a:solidFill>
        <a:latin typeface="Arial" panose="020B0604020202020204" pitchFamily="34" charset="0"/>
      </a:defRPr>
    </a:lvl3pPr>
    <a:lvl4pPr lvl="3" algn="l" defTabSz="0" rtl="0" eaLnBrk="0" fontAlgn="base" hangingPunct="0">
      <a:spcBef>
        <a:spcPct val="0"/>
      </a:spcBef>
      <a:spcAft>
        <a:spcPct val="0"/>
      </a:spcAft>
      <a:defRPr sz="1200" kern="1200">
        <a:solidFill>
          <a:schemeClr val="tx1"/>
        </a:solidFill>
        <a:latin typeface="Arial" panose="020B0604020202020204" pitchFamily="34" charset="0"/>
      </a:defRPr>
    </a:lvl4pPr>
    <a:lvl5pPr lvl="4" algn="l" defTabSz="0" rtl="0" eaLnBrk="0" fontAlgn="base" hangingPunct="0">
      <a:spcBef>
        <a:spcPct val="0"/>
      </a:spcBef>
      <a:spcAft>
        <a:spcPct val="0"/>
      </a:spcAft>
      <a:defRPr sz="1200" kern="1200">
        <a:solidFill>
          <a:schemeClr val="tx1"/>
        </a:solidFill>
        <a:latin typeface="Arial" panose="020B0604020202020204" pitchFamily="34" charset="0"/>
      </a:defRPr>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A003FF07-A16E-4371-B1A7-58CB6A3D69A7}"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7BBBDF2F-DE49-44B4-B46C-1CDD8DC5F4EB}"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8697" y="115888"/>
            <a:ext cx="2141141" cy="6135687"/>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295275" y="115888"/>
            <a:ext cx="6299298" cy="6135687"/>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5A741B60-90EA-4DC0-AAC5-CEE57AA9C5A1}"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353A815B-E247-401C-922D-B1F8E5FBD6FE}"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55E13F95-C81A-424D-A8AF-24329E31B444}"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95275" y="990600"/>
            <a:ext cx="4196636" cy="52609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63202" y="990600"/>
            <a:ext cx="4196636" cy="52609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1D93C45F-8259-49E4-BE83-E4FF0C69562C}"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13"/>
          <p:cNvSpPr>
            <a:spLocks noGrp="1"/>
          </p:cNvSpPr>
          <p:nvPr>
            <p:ph type="ftr" sz="quarter" idx="1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611D1C0D-9111-46EA-A73E-6380DB5B8760}"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E63A67E9-71C9-49A3-9FF1-87961F2C1127}"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4E894D85-2909-424C-89B5-D41A35995C5C}"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658B5921-1604-450C-A67F-4E878B403F6D}"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5F5F5F"/>
              </a:solidFill>
              <a:effectLst/>
              <a:uLnTx/>
              <a:uFillTx/>
              <a:latin typeface="+mn-lt"/>
              <a:ea typeface="+mn-ea"/>
              <a:cs typeface="+mn-cs"/>
              <a:sym typeface="Arial" panose="020B0604020202020204" pitchFamily="34"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20FBF175-8464-44B9-BCDA-5670E30D71A1}"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1"/>
          <p:cNvPicPr>
            <a:picLocks noChangeAspect="1"/>
          </p:cNvPicPr>
          <p:nvPr userDrawn="1"/>
        </p:nvPicPr>
        <p:blipFill>
          <a:blip r:embed="rId12"/>
          <a:stretch>
            <a:fillRect/>
          </a:stretch>
        </p:blipFill>
        <p:spPr>
          <a:xfrm>
            <a:off x="9525" y="9525"/>
            <a:ext cx="9124950" cy="6838950"/>
          </a:xfrm>
          <a:prstGeom prst="rect">
            <a:avLst/>
          </a:prstGeom>
          <a:noFill/>
          <a:ln w="9525">
            <a:noFill/>
          </a:ln>
        </p:spPr>
      </p:pic>
      <p:sp>
        <p:nvSpPr>
          <p:cNvPr id="1027" name="Rectangle 11"/>
          <p:cNvSpPr>
            <a:spLocks noGrp="1"/>
          </p:cNvSpPr>
          <p:nvPr>
            <p:ph type="body"/>
          </p:nvPr>
        </p:nvSpPr>
        <p:spPr>
          <a:xfrm>
            <a:off x="295275" y="990600"/>
            <a:ext cx="8564563" cy="52609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9" name="Rectangle 13"/>
          <p:cNvSpPr>
            <a:spLocks noGrp="1"/>
          </p:cNvSpPr>
          <p:nvPr>
            <p:ph type="ftr" sz="quarter" idx="3"/>
          </p:nvPr>
        </p:nvSpPr>
        <p:spPr>
          <a:xfrm>
            <a:off x="7912100" y="6524625"/>
            <a:ext cx="1196975" cy="333375"/>
          </a:xfrm>
          <a:prstGeom prst="rect">
            <a:avLst/>
          </a:prstGeom>
          <a:noFill/>
          <a:ln w="9525">
            <a:noFill/>
          </a:ln>
        </p:spPr>
        <p:txBody>
          <a:bodyPr vert="horz" wrap="square" lIns="91440" tIns="45720" rIns="91440" bIns="45720" numCol="1" anchor="t" anchorCtr="0" compatLnSpc="1"/>
          <a:lstStyle>
            <a:lvl1pPr algn="ctr" eaLnBrk="1" hangingPunct="1">
              <a:buFont typeface="Arial" panose="020B0604020202020204" pitchFamily="34" charset="0"/>
              <a:buNone/>
              <a:defRPr sz="1200" b="0" noProof="1" smtClean="0">
                <a:solidFill>
                  <a:schemeClr val="bg1"/>
                </a:solidFill>
                <a:latin typeface="微软雅黑" panose="020B0503020204020204" pitchFamily="34" charset="-122"/>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Page </a:t>
            </a:r>
            <a:fld id="{FF758923-E464-4A6C-AFDD-E2A3B09056E7}" type="slidenum">
              <a:rPr kumimoji="0"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r>
              <a:rPr kumimoji="0" lang="zh-CN"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userDrawn="1"/>
        </p:nvPicPr>
        <p:blipFill>
          <a:blip r:embed="rId13"/>
          <a:stretch>
            <a:fillRect/>
          </a:stretch>
        </p:blipFill>
        <p:spPr>
          <a:xfrm>
            <a:off x="8124825" y="146685"/>
            <a:ext cx="662940" cy="4718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buFont typeface="Arial" panose="020B0604020202020204" pitchFamily="34" charset="0"/>
        <a:defRPr sz="2600" b="1" kern="1200">
          <a:solidFill>
            <a:srgbClr val="CC0000"/>
          </a:solidFill>
          <a:latin typeface="+mj-lt"/>
          <a:ea typeface="+mj-ea"/>
          <a:cs typeface="+mj-cs"/>
          <a:sym typeface="Arial" panose="020B0604020202020204" pitchFamily="34" charset="0"/>
        </a:defRPr>
      </a:lvl1pPr>
      <a:lvl2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2pPr>
      <a:lvl3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3pPr>
      <a:lvl4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4pPr>
      <a:lvl5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6pPr>
      <a:lvl7pPr marL="9144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7pPr>
      <a:lvl8pPr marL="13716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8pPr>
      <a:lvl9pPr marL="18288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vl6pPr marL="2514600" lvl="5"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6pPr>
      <a:lvl7pPr marL="2971800" lvl="6"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7pPr>
      <a:lvl8pPr marL="3429000" lvl="7"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8pPr>
      <a:lvl9pPr marL="3886200" lvl="8"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9pPr>
    </p:bodyStyle>
    <p:otherStyle>
      <a:lvl1pPr lvl="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2pPr>
      <a:lvl3pPr marL="914400" lvl="2"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3pPr>
      <a:lvl4pPr marL="1371600" lvl="3"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4pPr>
      <a:lvl5pPr marL="1828800" lvl="4"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5pPr>
      <a:lvl6pPr marL="2286000" lvl="5"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6pPr>
      <a:lvl7pPr marL="2743200" lvl="6"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7pPr>
      <a:lvl8pPr marL="3200400" lvl="7"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8pPr>
      <a:lvl9pPr marL="3657600" lvl="8"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hyperlink" Target="https://github.com/heiyeluren" TargetMode="External"/><Relationship Id="rId6" Type="http://schemas.openxmlformats.org/officeDocument/2006/relationships/image" Target="../media/image6.png"/><Relationship Id="rId5" Type="http://schemas.openxmlformats.org/officeDocument/2006/relationships/hyperlink" Target="http://blog.csdn.net/heiyeshuwu" TargetMode="External"/><Relationship Id="rId4" Type="http://schemas.openxmlformats.org/officeDocument/2006/relationships/hyperlink" Target="http://weibo.com/heiyeluren" TargetMode="External"/><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slideLayout" Target="../slideLayouts/slideLayout2.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28.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5"/>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14339" name="Text Box 5"/>
          <p:cNvSpPr/>
          <p:nvPr/>
        </p:nvSpPr>
        <p:spPr>
          <a:xfrm>
            <a:off x="419100" y="3222625"/>
            <a:ext cx="8280400" cy="86042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2000" dirty="0">
                <a:solidFill>
                  <a:srgbClr val="333333"/>
                </a:solidFill>
                <a:latin typeface="微软雅黑" panose="020B0503020204020204" pitchFamily="34" charset="-122"/>
              </a:rPr>
              <a:t>黑夜路人（谢华亮</a:t>
            </a:r>
            <a:r>
              <a:rPr lang="en-US" altLang="zh-CN" sz="2000" dirty="0">
                <a:solidFill>
                  <a:srgbClr val="333333"/>
                </a:solidFill>
                <a:latin typeface="微软雅黑" panose="020B0503020204020204" pitchFamily="34" charset="-122"/>
              </a:rPr>
              <a:t> Black</a:t>
            </a:r>
            <a:r>
              <a:rPr lang="zh-CN" altLang="en-US" sz="2000" dirty="0">
                <a:solidFill>
                  <a:srgbClr val="333333"/>
                </a:solidFill>
                <a:latin typeface="微软雅黑" panose="020B0503020204020204" pitchFamily="34" charset="-122"/>
              </a:rPr>
              <a:t>）</a:t>
            </a:r>
            <a:endParaRPr lang="zh-CN" altLang="en-US" sz="2000" dirty="0">
              <a:solidFill>
                <a:srgbClr val="333333"/>
              </a:solidFill>
              <a:latin typeface="微软雅黑" panose="020B0503020204020204" pitchFamily="34" charset="-122"/>
            </a:endParaRPr>
          </a:p>
          <a:p>
            <a:pPr lvl="0" algn="ctr" defTabSz="914400">
              <a:spcBef>
                <a:spcPct val="50000"/>
              </a:spcBef>
              <a:buNone/>
            </a:pPr>
            <a:r>
              <a:rPr lang="zh-CN" altLang="en-US" sz="2000" dirty="0">
                <a:solidFill>
                  <a:srgbClr val="333333"/>
                </a:solidFill>
                <a:latin typeface="微软雅黑" panose="020B0503020204020204" pitchFamily="34" charset="-122"/>
              </a:rPr>
              <a:t>201</a:t>
            </a:r>
            <a:r>
              <a:rPr lang="en-US" altLang="zh-CN" sz="2000" dirty="0">
                <a:solidFill>
                  <a:srgbClr val="333333"/>
                </a:solidFill>
                <a:latin typeface="微软雅黑" panose="020B0503020204020204" pitchFamily="34" charset="-122"/>
              </a:rPr>
              <a:t>6</a:t>
            </a:r>
            <a:r>
              <a:rPr lang="zh-CN" altLang="en-US" sz="2000" dirty="0">
                <a:solidFill>
                  <a:srgbClr val="333333"/>
                </a:solidFill>
                <a:latin typeface="微软雅黑" panose="020B0503020204020204" pitchFamily="34" charset="-122"/>
              </a:rPr>
              <a:t>/</a:t>
            </a:r>
            <a:r>
              <a:rPr lang="en-US" altLang="zh-CN" sz="2000" dirty="0">
                <a:solidFill>
                  <a:srgbClr val="333333"/>
                </a:solidFill>
                <a:latin typeface="微软雅黑" panose="020B0503020204020204" pitchFamily="34" charset="-122"/>
              </a:rPr>
              <a:t>9</a:t>
            </a:r>
            <a:r>
              <a:rPr lang="zh-CN" altLang="en-US" sz="2000" dirty="0">
                <a:solidFill>
                  <a:srgbClr val="333333"/>
                </a:solidFill>
                <a:latin typeface="微软雅黑" panose="020B0503020204020204" pitchFamily="34" charset="-122"/>
              </a:rPr>
              <a:t>/</a:t>
            </a:r>
            <a:r>
              <a:rPr lang="en-US" altLang="zh-CN" sz="2000" dirty="0">
                <a:solidFill>
                  <a:srgbClr val="333333"/>
                </a:solidFill>
                <a:latin typeface="微软雅黑" panose="020B0503020204020204" pitchFamily="34" charset="-122"/>
              </a:rPr>
              <a:t>3</a:t>
            </a:r>
            <a:endParaRPr lang="en-US" altLang="zh-CN" sz="2000" dirty="0">
              <a:solidFill>
                <a:srgbClr val="333333"/>
              </a:solidFill>
              <a:latin typeface="微软雅黑" panose="020B0503020204020204" pitchFamily="34" charset="-122"/>
            </a:endParaRPr>
          </a:p>
        </p:txBody>
      </p:sp>
      <p:sp>
        <p:nvSpPr>
          <p:cNvPr id="14340" name="Text Box 5"/>
          <p:cNvSpPr/>
          <p:nvPr/>
        </p:nvSpPr>
        <p:spPr>
          <a:xfrm>
            <a:off x="311150" y="1981200"/>
            <a:ext cx="8483600" cy="82232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4800" b="1" dirty="0">
                <a:solidFill>
                  <a:srgbClr val="CC0000"/>
                </a:solidFill>
                <a:latin typeface="微软雅黑" panose="020B0503020204020204" pitchFamily="34" charset="-122"/>
              </a:rPr>
              <a:t>如何提升我们的工作效率</a:t>
            </a:r>
            <a:r>
              <a:rPr lang="en-US" altLang="zh-CN" sz="4800" b="1" dirty="0">
                <a:solidFill>
                  <a:srgbClr val="CC0000"/>
                </a:solidFill>
                <a:latin typeface="微软雅黑" panose="020B0503020204020204" pitchFamily="34" charset="-122"/>
              </a:rPr>
              <a:t>                                                       </a:t>
            </a:r>
            <a:endParaRPr lang="zh-CN" altLang="en-US" sz="4800" b="1" dirty="0">
              <a:solidFill>
                <a:srgbClr val="CC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59860" y="5697220"/>
            <a:ext cx="1468120" cy="911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个人维度：如何管理好我们的时间？</a:t>
            </a:r>
            <a:endParaRPr lang="zh-CN" altLang="en-US" sz="2600" kern="1200" dirty="0">
              <a:latin typeface="+mj-lt"/>
              <a:ea typeface="+mj-ea"/>
              <a:cs typeface="+mj-cs"/>
              <a:sym typeface="Arial" panose="020B0604020202020204" pitchFamily="34" charset="0"/>
            </a:endParaRPr>
          </a:p>
        </p:txBody>
      </p:sp>
      <p:sp>
        <p:nvSpPr>
          <p:cNvPr id="2253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22532" name="图片 11267"/>
          <p:cNvPicPr>
            <a:picLocks noChangeAspect="1"/>
          </p:cNvPicPr>
          <p:nvPr/>
        </p:nvPicPr>
        <p:blipFill>
          <a:blip r:embed="rId1"/>
          <a:stretch>
            <a:fillRect/>
          </a:stretch>
        </p:blipFill>
        <p:spPr>
          <a:xfrm>
            <a:off x="2533650" y="1530350"/>
            <a:ext cx="3494088" cy="4484688"/>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23555"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管理好时间</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你的时间用在哪里，你的结果就在哪里</a:t>
            </a:r>
            <a:endParaRPr lang="zh-CN" altLang="en-US" sz="2600" kern="1200" dirty="0">
              <a:latin typeface="+mj-lt"/>
              <a:ea typeface="+mj-ea"/>
              <a:cs typeface="+mj-cs"/>
              <a:sym typeface="Arial" panose="020B0604020202020204" pitchFamily="34" charset="0"/>
            </a:endParaRPr>
          </a:p>
        </p:txBody>
      </p:sp>
      <p:pic>
        <p:nvPicPr>
          <p:cNvPr id="24579" name="图片 13314"/>
          <p:cNvPicPr>
            <a:picLocks noChangeAspect="1"/>
          </p:cNvPicPr>
          <p:nvPr/>
        </p:nvPicPr>
        <p:blipFill>
          <a:blip r:embed="rId1"/>
          <a:stretch>
            <a:fillRect/>
          </a:stretch>
        </p:blipFill>
        <p:spPr>
          <a:xfrm>
            <a:off x="352425" y="939800"/>
            <a:ext cx="3381375" cy="5057775"/>
          </a:xfrm>
          <a:prstGeom prst="rect">
            <a:avLst/>
          </a:prstGeom>
          <a:noFill/>
          <a:ln w="9525">
            <a:noFill/>
          </a:ln>
        </p:spPr>
      </p:pic>
      <p:sp>
        <p:nvSpPr>
          <p:cNvPr id="24580" name="内容占位符 2"/>
          <p:cNvSpPr>
            <a:spLocks noGrp="1"/>
          </p:cNvSpPr>
          <p:nvPr/>
        </p:nvSpPr>
        <p:spPr>
          <a:xfrm>
            <a:off x="4170363" y="641350"/>
            <a:ext cx="4910137" cy="43751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en-US" sz="2200" dirty="0"/>
          </a:p>
          <a:p>
            <a:pPr marL="0" lvl="0" indent="0" defTabSz="914400">
              <a:lnSpc>
                <a:spcPct val="80000"/>
              </a:lnSpc>
            </a:pPr>
            <a:r>
              <a:rPr lang="zh-CN" altLang="en-US" sz="2200" dirty="0"/>
              <a:t> 告别懒惰拖延习惯 </a:t>
            </a:r>
            <a:br>
              <a:rPr lang="zh-CN" altLang="en-US" sz="2200" dirty="0"/>
            </a:br>
            <a:endParaRPr lang="zh-CN" altLang="en-US" sz="2200" dirty="0"/>
          </a:p>
          <a:p>
            <a:pPr marL="0" lvl="0" indent="0" defTabSz="914400">
              <a:lnSpc>
                <a:spcPct val="80000"/>
              </a:lnSpc>
            </a:pPr>
            <a:r>
              <a:rPr lang="zh-CN" altLang="en-US" sz="2200" dirty="0"/>
              <a:t> 确定目标和要求的结果 </a:t>
            </a:r>
            <a:br>
              <a:rPr lang="zh-CN" altLang="en-US" sz="2200" dirty="0"/>
            </a:br>
            <a:endParaRPr lang="zh-CN" altLang="en-US" sz="2200" dirty="0"/>
          </a:p>
          <a:p>
            <a:pPr marL="0" lvl="0" indent="0" defTabSz="914400">
              <a:lnSpc>
                <a:spcPct val="80000"/>
              </a:lnSpc>
            </a:pPr>
            <a:r>
              <a:rPr lang="zh-CN" altLang="en-US" sz="2200" dirty="0"/>
              <a:t> 分清事情优先级</a:t>
            </a:r>
            <a:br>
              <a:rPr lang="zh-CN" altLang="en-US" sz="2200" dirty="0"/>
            </a:br>
            <a:endParaRPr lang="zh-CN" altLang="en-US" sz="2200" dirty="0"/>
          </a:p>
          <a:p>
            <a:pPr marL="0" lvl="0" indent="0" defTabSz="914400">
              <a:lnSpc>
                <a:spcPct val="80000"/>
              </a:lnSpc>
            </a:pPr>
            <a:r>
              <a:rPr lang="zh-CN" altLang="en-US" sz="2200" dirty="0"/>
              <a:t> 紧要事情现在就做，避免拖延</a:t>
            </a:r>
            <a:br>
              <a:rPr lang="zh-CN" altLang="en-US" sz="2200" dirty="0"/>
            </a:br>
            <a:endParaRPr lang="zh-CN" altLang="en-US" sz="2200" dirty="0"/>
          </a:p>
          <a:p>
            <a:pPr marL="0" lvl="0" indent="0" defTabSz="914400">
              <a:lnSpc>
                <a:spcPct val="80000"/>
              </a:lnSpc>
            </a:pPr>
            <a:r>
              <a:rPr lang="zh-CN" altLang="en-US" sz="2200" dirty="0"/>
              <a:t> 快速判断和决策</a:t>
            </a:r>
            <a:br>
              <a:rPr lang="zh-CN" altLang="en-US" sz="2200" dirty="0"/>
            </a:br>
            <a:endParaRPr lang="zh-CN" altLang="en-US" sz="2200" dirty="0"/>
          </a:p>
          <a:p>
            <a:pPr marL="0" lvl="0" indent="0" defTabSz="914400">
              <a:lnSpc>
                <a:spcPct val="80000"/>
              </a:lnSpc>
            </a:pPr>
            <a:r>
              <a:rPr lang="zh-CN" altLang="en-US" sz="2200" dirty="0"/>
              <a:t> 成本意识，时间是很重要的成本</a:t>
            </a:r>
            <a:br>
              <a:rPr lang="zh-CN" altLang="en-US" sz="2200" dirty="0"/>
            </a:br>
            <a:endParaRPr lang="zh-CN" altLang="en-US" sz="2200" dirty="0"/>
          </a:p>
          <a:p>
            <a:pPr marL="0" lvl="0" indent="0" defTabSz="914400">
              <a:lnSpc>
                <a:spcPct val="80000"/>
              </a:lnSpc>
            </a:pPr>
            <a:r>
              <a:rPr lang="zh-CN" altLang="en-US" sz="2200" dirty="0"/>
              <a:t> 给每件事情设定完成期限</a:t>
            </a:r>
            <a:br>
              <a:rPr lang="zh-CN" altLang="en-US" sz="2200" dirty="0"/>
            </a:br>
            <a:endParaRPr lang="zh-CN" altLang="en-US" sz="2200" dirty="0"/>
          </a:p>
          <a:p>
            <a:pPr marL="0" lvl="0" indent="0" defTabSz="914400">
              <a:lnSpc>
                <a:spcPct val="80000"/>
              </a:lnSpc>
            </a:pPr>
            <a:r>
              <a:rPr lang="zh-CN" altLang="en-US" sz="2200" dirty="0"/>
              <a:t> 专心致志，专注做好目前这件事</a:t>
            </a:r>
            <a:br>
              <a:rPr lang="zh-CN" altLang="en-US" sz="2200" dirty="0"/>
            </a:br>
            <a:endParaRPr lang="zh-CN" altLang="en-US" sz="2200" dirty="0"/>
          </a:p>
          <a:p>
            <a:pPr marL="0" lvl="0" indent="0" defTabSz="914400">
              <a:lnSpc>
                <a:spcPct val="80000"/>
              </a:lnSpc>
            </a:pPr>
            <a:r>
              <a:rPr lang="zh-CN" altLang="en-US" sz="2200" dirty="0"/>
              <a:t> 搭配高效的时间管理方法和工具</a:t>
            </a:r>
            <a:endParaRPr lang="zh-CN" alt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时间管理四象限图</a:t>
            </a:r>
            <a:endParaRPr lang="zh-CN" altLang="en-US" sz="2600" kern="1200" dirty="0">
              <a:latin typeface="+mj-lt"/>
              <a:ea typeface="+mj-ea"/>
              <a:cs typeface="+mj-cs"/>
              <a:sym typeface="Arial" panose="020B0604020202020204" pitchFamily="34" charset="0"/>
            </a:endParaRPr>
          </a:p>
        </p:txBody>
      </p:sp>
      <p:pic>
        <p:nvPicPr>
          <p:cNvPr id="25603" name="内容占位符 14338"/>
          <p:cNvPicPr>
            <a:picLocks noChangeAspect="1"/>
          </p:cNvPicPr>
          <p:nvPr>
            <p:ph type="subTitle" idx="1"/>
          </p:nvPr>
        </p:nvPicPr>
        <p:blipFill>
          <a:blip r:embed="rId1"/>
          <a:srcRect/>
          <a:stretch>
            <a:fillRect/>
          </a:stretch>
        </p:blipFill>
        <p:spPr>
          <a:xfrm>
            <a:off x="1651000" y="1739900"/>
            <a:ext cx="4862513" cy="338455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时间管理四象限图</a:t>
            </a:r>
            <a:endParaRPr lang="zh-CN" altLang="en-US" sz="2800" kern="1200" dirty="0">
              <a:latin typeface="+mj-lt"/>
              <a:ea typeface="+mj-ea"/>
              <a:cs typeface="+mj-cs"/>
              <a:sym typeface="Arial" panose="020B0604020202020204" pitchFamily="34" charset="0"/>
            </a:endParaRPr>
          </a:p>
        </p:txBody>
      </p:sp>
      <p:pic>
        <p:nvPicPr>
          <p:cNvPr id="26627" name="图片 15362"/>
          <p:cNvPicPr>
            <a:picLocks noChangeAspect="1"/>
          </p:cNvPicPr>
          <p:nvPr/>
        </p:nvPicPr>
        <p:blipFill>
          <a:blip r:embed="rId1"/>
          <a:stretch>
            <a:fillRect/>
          </a:stretch>
        </p:blipFill>
        <p:spPr>
          <a:xfrm>
            <a:off x="1181100" y="1452563"/>
            <a:ext cx="5989638" cy="3951287"/>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时间管理4D法则：决策方法</a:t>
            </a:r>
            <a:endParaRPr lang="zh-CN" altLang="en-US" sz="2800" kern="1200" dirty="0">
              <a:latin typeface="+mj-lt"/>
              <a:ea typeface="+mj-ea"/>
              <a:cs typeface="+mj-cs"/>
              <a:sym typeface="Arial" panose="020B0604020202020204" pitchFamily="34" charset="0"/>
            </a:endParaRPr>
          </a:p>
        </p:txBody>
      </p:sp>
      <p:pic>
        <p:nvPicPr>
          <p:cNvPr id="27651" name="图片 16386"/>
          <p:cNvPicPr>
            <a:picLocks noChangeAspect="1"/>
          </p:cNvPicPr>
          <p:nvPr/>
        </p:nvPicPr>
        <p:blipFill>
          <a:blip r:embed="rId1"/>
          <a:stretch>
            <a:fillRect/>
          </a:stretch>
        </p:blipFill>
        <p:spPr>
          <a:xfrm>
            <a:off x="400050" y="1006475"/>
            <a:ext cx="8283575" cy="55499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GTD方法 </a:t>
            </a:r>
            <a:endParaRPr lang="zh-CN" altLang="en-US" sz="2800" kern="1200" dirty="0">
              <a:latin typeface="+mj-lt"/>
              <a:ea typeface="+mj-ea"/>
              <a:cs typeface="+mj-cs"/>
              <a:sym typeface="Arial" panose="020B0604020202020204" pitchFamily="34" charset="0"/>
            </a:endParaRPr>
          </a:p>
        </p:txBody>
      </p:sp>
      <p:sp>
        <p:nvSpPr>
          <p:cNvPr id="28675"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en-US" sz="2000" dirty="0"/>
          </a:p>
          <a:p>
            <a:pPr marL="0" lvl="0" indent="0" defTabSz="914400">
              <a:lnSpc>
                <a:spcPct val="80000"/>
              </a:lnSpc>
            </a:pPr>
            <a:r>
              <a:rPr lang="zh-CN" altLang="en-US" sz="2000" dirty="0">
                <a:solidFill>
                  <a:schemeClr val="accent2"/>
                </a:solidFill>
              </a:rPr>
              <a:t> 什么是GTD</a:t>
            </a:r>
            <a:endParaRPr lang="zh-CN" altLang="en-US" sz="2000" dirty="0">
              <a:solidFill>
                <a:schemeClr val="accent2"/>
              </a:solidFill>
            </a:endParaRPr>
          </a:p>
          <a:p>
            <a:pPr marL="342900" lvl="1" indent="-342900" defTabSz="914400">
              <a:lnSpc>
                <a:spcPct val="80000"/>
              </a:lnSpc>
            </a:pPr>
            <a:r>
              <a:rPr lang="zh-CN" altLang="en-US" sz="1400" dirty="0"/>
              <a:t>GTD (Getting Things Done)，是一种时间和行为管理的方法；</a:t>
            </a:r>
            <a:endParaRPr lang="zh-CN" altLang="en-US" sz="1400" dirty="0"/>
          </a:p>
          <a:p>
            <a:pPr marL="342900" lvl="1" indent="-342900" defTabSz="914400">
              <a:lnSpc>
                <a:spcPct val="80000"/>
              </a:lnSpc>
            </a:pPr>
            <a:r>
              <a:rPr lang="zh-CN" altLang="en-US" sz="1400" dirty="0"/>
              <a:t>主要原则在于一个人需要通过记录的方式把头脑中的各种任务移出来，头脑可以不用塞满各种需要完成的事情，而集中精力在正在完成的事情；</a:t>
            </a:r>
            <a:endParaRPr lang="zh-CN" altLang="en-US" sz="1400" dirty="0"/>
          </a:p>
          <a:p>
            <a:pPr marL="342900" lvl="1" indent="-342900" defTabSz="914400">
              <a:lnSpc>
                <a:spcPct val="80000"/>
              </a:lnSpc>
            </a:pPr>
            <a:r>
              <a:rPr lang="zh-CN" altLang="en-US" sz="1400" dirty="0"/>
              <a:t>是一种消灭压力的高效工作方法，GTD有专门阐述的书籍</a:t>
            </a:r>
            <a:endParaRPr lang="zh-CN" altLang="en-US" sz="1400" dirty="0"/>
          </a:p>
          <a:p>
            <a:pPr marL="342900" lvl="1" indent="-342900" defTabSz="914400">
              <a:lnSpc>
                <a:spcPct val="80000"/>
              </a:lnSpc>
            </a:pPr>
            <a:endParaRPr lang="zh-CN" altLang="en-US" sz="2000" dirty="0"/>
          </a:p>
        </p:txBody>
      </p:sp>
      <p:pic>
        <p:nvPicPr>
          <p:cNvPr id="28676" name="图片 17411"/>
          <p:cNvPicPr>
            <a:picLocks noChangeAspect="1"/>
          </p:cNvPicPr>
          <p:nvPr/>
        </p:nvPicPr>
        <p:blipFill>
          <a:blip r:embed="rId1"/>
          <a:stretch>
            <a:fillRect/>
          </a:stretch>
        </p:blipFill>
        <p:spPr>
          <a:xfrm>
            <a:off x="1320800" y="2295525"/>
            <a:ext cx="6105525" cy="42640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时间管理工具：Foxmail会议提醒</a:t>
            </a:r>
            <a:endParaRPr lang="zh-CN" altLang="en-US" sz="2600" kern="1200" dirty="0">
              <a:latin typeface="+mj-lt"/>
              <a:ea typeface="+mj-ea"/>
              <a:cs typeface="+mj-cs"/>
              <a:sym typeface="Arial" panose="020B0604020202020204" pitchFamily="34" charset="0"/>
            </a:endParaRPr>
          </a:p>
        </p:txBody>
      </p:sp>
      <p:sp>
        <p:nvSpPr>
          <p:cNvPr id="29699"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29700" name="图片 18435"/>
          <p:cNvPicPr>
            <a:picLocks noChangeAspect="1"/>
          </p:cNvPicPr>
          <p:nvPr/>
        </p:nvPicPr>
        <p:blipFill>
          <a:blip r:embed="rId1"/>
          <a:stretch>
            <a:fillRect/>
          </a:stretch>
        </p:blipFill>
        <p:spPr>
          <a:xfrm>
            <a:off x="5057775" y="1017588"/>
            <a:ext cx="2551113" cy="2409825"/>
          </a:xfrm>
          <a:prstGeom prst="rect">
            <a:avLst/>
          </a:prstGeom>
          <a:noFill/>
          <a:ln w="9525">
            <a:noFill/>
          </a:ln>
        </p:spPr>
      </p:pic>
      <p:pic>
        <p:nvPicPr>
          <p:cNvPr id="29701" name="图片 18436"/>
          <p:cNvPicPr>
            <a:picLocks noChangeAspect="1"/>
          </p:cNvPicPr>
          <p:nvPr/>
        </p:nvPicPr>
        <p:blipFill>
          <a:blip r:embed="rId2"/>
          <a:stretch>
            <a:fillRect/>
          </a:stretch>
        </p:blipFill>
        <p:spPr>
          <a:xfrm>
            <a:off x="5065713" y="3886200"/>
            <a:ext cx="3929062" cy="2716213"/>
          </a:xfrm>
          <a:prstGeom prst="rect">
            <a:avLst/>
          </a:prstGeom>
          <a:noFill/>
          <a:ln w="9525">
            <a:noFill/>
          </a:ln>
        </p:spPr>
      </p:pic>
      <p:pic>
        <p:nvPicPr>
          <p:cNvPr id="29702" name="图片 18437"/>
          <p:cNvPicPr>
            <a:picLocks noChangeAspect="1"/>
          </p:cNvPicPr>
          <p:nvPr/>
        </p:nvPicPr>
        <p:blipFill>
          <a:blip r:embed="rId3"/>
          <a:stretch>
            <a:fillRect/>
          </a:stretch>
        </p:blipFill>
        <p:spPr>
          <a:xfrm>
            <a:off x="142875" y="1023938"/>
            <a:ext cx="4752975" cy="467677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时间管理工具：365日历提醒</a:t>
            </a:r>
            <a:endParaRPr lang="zh-CN" altLang="en-US" sz="2600" kern="1200" dirty="0">
              <a:latin typeface="+mj-lt"/>
              <a:ea typeface="+mj-ea"/>
              <a:cs typeface="+mj-cs"/>
              <a:sym typeface="Arial" panose="020B0604020202020204" pitchFamily="34" charset="0"/>
            </a:endParaRPr>
          </a:p>
        </p:txBody>
      </p:sp>
      <p:sp>
        <p:nvSpPr>
          <p:cNvPr id="30723"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30724" name="图片 19459"/>
          <p:cNvPicPr>
            <a:picLocks noChangeAspect="1"/>
          </p:cNvPicPr>
          <p:nvPr/>
        </p:nvPicPr>
        <p:blipFill>
          <a:blip r:embed="rId1"/>
          <a:stretch>
            <a:fillRect/>
          </a:stretch>
        </p:blipFill>
        <p:spPr>
          <a:xfrm>
            <a:off x="4922838" y="960438"/>
            <a:ext cx="3427412" cy="4484687"/>
          </a:xfrm>
          <a:prstGeom prst="rect">
            <a:avLst/>
          </a:prstGeom>
          <a:noFill/>
          <a:ln w="9525">
            <a:noFill/>
          </a:ln>
        </p:spPr>
      </p:pic>
      <p:pic>
        <p:nvPicPr>
          <p:cNvPr id="30725" name="图片 19460"/>
          <p:cNvPicPr>
            <a:picLocks noChangeAspect="1"/>
          </p:cNvPicPr>
          <p:nvPr/>
        </p:nvPicPr>
        <p:blipFill>
          <a:blip r:embed="rId2"/>
          <a:stretch>
            <a:fillRect/>
          </a:stretch>
        </p:blipFill>
        <p:spPr>
          <a:xfrm>
            <a:off x="371475" y="939800"/>
            <a:ext cx="3476625" cy="3629025"/>
          </a:xfrm>
          <a:prstGeom prst="rect">
            <a:avLst/>
          </a:prstGeom>
          <a:noFill/>
          <a:ln w="9525">
            <a:noFill/>
          </a:ln>
        </p:spPr>
      </p:pic>
      <p:pic>
        <p:nvPicPr>
          <p:cNvPr id="30726" name="图片 19461"/>
          <p:cNvPicPr>
            <a:picLocks noChangeAspect="1"/>
          </p:cNvPicPr>
          <p:nvPr/>
        </p:nvPicPr>
        <p:blipFill>
          <a:blip r:embed="rId3"/>
          <a:stretch>
            <a:fillRect/>
          </a:stretch>
        </p:blipFill>
        <p:spPr>
          <a:xfrm>
            <a:off x="352425" y="4992688"/>
            <a:ext cx="3432175" cy="1560512"/>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ctrTitle"/>
          </p:nvPr>
        </p:nvSpPr>
        <p:spPr>
          <a:xfrm>
            <a:off x="384175" y="117475"/>
            <a:ext cx="7623175" cy="574675"/>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时间管理工具：GTD式的Todo list 365日历</a:t>
            </a:r>
            <a:endParaRPr lang="zh-CN" altLang="en-US" sz="2600" kern="1200" dirty="0">
              <a:latin typeface="+mj-lt"/>
              <a:ea typeface="+mj-ea"/>
              <a:cs typeface="+mj-cs"/>
              <a:sym typeface="Arial" panose="020B0604020202020204" pitchFamily="34" charset="0"/>
            </a:endParaRPr>
          </a:p>
        </p:txBody>
      </p:sp>
      <p:sp>
        <p:nvSpPr>
          <p:cNvPr id="31747"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31748" name="图片 20483"/>
          <p:cNvPicPr>
            <a:picLocks noChangeAspect="1"/>
          </p:cNvPicPr>
          <p:nvPr/>
        </p:nvPicPr>
        <p:blipFill>
          <a:blip r:embed="rId1"/>
          <a:stretch>
            <a:fillRect/>
          </a:stretch>
        </p:blipFill>
        <p:spPr>
          <a:xfrm>
            <a:off x="184150" y="1443038"/>
            <a:ext cx="4856163" cy="3495675"/>
          </a:xfrm>
          <a:prstGeom prst="rect">
            <a:avLst/>
          </a:prstGeom>
          <a:noFill/>
          <a:ln w="9525">
            <a:noFill/>
          </a:ln>
        </p:spPr>
      </p:pic>
      <p:pic>
        <p:nvPicPr>
          <p:cNvPr id="31749" name="图片 20484"/>
          <p:cNvPicPr>
            <a:picLocks noChangeAspect="1"/>
          </p:cNvPicPr>
          <p:nvPr/>
        </p:nvPicPr>
        <p:blipFill>
          <a:blip r:embed="rId2"/>
          <a:stretch>
            <a:fillRect/>
          </a:stretch>
        </p:blipFill>
        <p:spPr>
          <a:xfrm>
            <a:off x="5426075" y="1476375"/>
            <a:ext cx="3429000" cy="44862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2054230" y="2768714"/>
            <a:ext cx="5536389" cy="825500"/>
          </a:xfrm>
          <a:prstGeom prst="rect">
            <a:avLst/>
          </a:prstGeom>
        </p:spPr>
        <p:txBody>
          <a:bodyPr vert="horz" lIns="91440" tIns="45720" rIns="91440" bIns="45720" rtlCol="0" anchor="ctr">
            <a:normAutofit fontScale="85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走进搜索引擎，再进一点！</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5"/>
          <p:cNvGrpSpPr/>
          <p:nvPr/>
        </p:nvGrpSpPr>
        <p:grpSpPr bwMode="auto">
          <a:xfrm>
            <a:off x="2002961" y="3716327"/>
            <a:ext cx="5512831" cy="65087"/>
            <a:chOff x="0" y="0"/>
            <a:chExt cx="4614119" cy="72293"/>
          </a:xfrm>
        </p:grpSpPr>
        <p:sp>
          <p:nvSpPr>
            <p:cNvPr id="15" name="AutoShape 4"/>
            <p:cNvSpPr>
              <a:spLocks noChangeArrowheads="1"/>
            </p:cNvSpPr>
            <p:nvPr/>
          </p:nvSpPr>
          <p:spPr bwMode="auto">
            <a:xfrm>
              <a:off x="0" y="0"/>
              <a:ext cx="2350406" cy="72293"/>
            </a:xfrm>
            <a:prstGeom prst="flowChartProcess">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000000"/>
                </a:solidFill>
                <a:sym typeface="Arial" panose="020B0604020202020204" pitchFamily="34" charset="0"/>
              </a:endParaRPr>
            </a:p>
          </p:txBody>
        </p:sp>
        <p:sp>
          <p:nvSpPr>
            <p:cNvPr id="16" name="AutoShape 5"/>
            <p:cNvSpPr>
              <a:spLocks noChangeArrowheads="1"/>
            </p:cNvSpPr>
            <p:nvPr/>
          </p:nvSpPr>
          <p:spPr bwMode="auto">
            <a:xfrm>
              <a:off x="2350406" y="0"/>
              <a:ext cx="2263713" cy="72293"/>
            </a:xfrm>
            <a:prstGeom prst="flowChartProcess">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7F7F7F"/>
                </a:solidFill>
                <a:sym typeface="Arial" panose="020B0604020202020204" pitchFamily="34" charset="0"/>
              </a:endParaRPr>
            </a:p>
          </p:txBody>
        </p:sp>
      </p:grpSp>
      <p:sp>
        <p:nvSpPr>
          <p:cNvPr id="9" name="Text Box 5"/>
          <p:cNvSpPr>
            <a:spLocks noChangeArrowheads="1"/>
          </p:cNvSpPr>
          <p:nvPr/>
        </p:nvSpPr>
        <p:spPr bwMode="auto">
          <a:xfrm>
            <a:off x="6311043" y="6253974"/>
            <a:ext cx="271824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r>
              <a:rPr lang="zh-CN" altLang="en-US" sz="1600" b="1" dirty="0">
                <a:solidFill>
                  <a:srgbClr val="000000"/>
                </a:solidFill>
                <a:latin typeface="微软雅黑" panose="020B0503020204020204" pitchFamily="34" charset="-122"/>
                <a:ea typeface="微软雅黑" panose="020B0503020204020204" pitchFamily="34" charset="-122"/>
              </a:rPr>
              <a:t>主讲</a:t>
            </a:r>
            <a:r>
              <a:rPr lang="zh-CN" altLang="en-US" sz="1600" b="1" dirty="0" smtClean="0">
                <a:solidFill>
                  <a:srgbClr val="000000"/>
                </a:solidFill>
                <a:latin typeface="微软雅黑" panose="020B0503020204020204" pitchFamily="34" charset="-122"/>
                <a:ea typeface="微软雅黑" panose="020B0503020204020204" pitchFamily="34" charset="-122"/>
              </a:rPr>
              <a:t>人：</a:t>
            </a:r>
            <a:r>
              <a:rPr lang="en-US" altLang="zh-CN" sz="1600" b="1" dirty="0" smtClean="0">
                <a:solidFill>
                  <a:srgbClr val="000000"/>
                </a:solidFill>
                <a:latin typeface="微软雅黑" panose="020B0503020204020204" pitchFamily="34" charset="-122"/>
                <a:ea typeface="微软雅黑" panose="020B0503020204020204" pitchFamily="34" charset="-122"/>
              </a:rPr>
              <a:t>Rude</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6255592" y="6276739"/>
            <a:ext cx="64116" cy="308271"/>
          </a:xfrm>
          <a:prstGeom prst="rect">
            <a:avLst/>
          </a:prstGeom>
          <a:solidFill>
            <a:srgbClr val="C00000"/>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endParaRPr lang="zh-CN" altLang="zh-CN" sz="1800">
              <a:solidFill>
                <a:srgbClr val="000000"/>
              </a:solidFill>
            </a:endParaRPr>
          </a:p>
        </p:txBody>
      </p:sp>
      <p:sp>
        <p:nvSpPr>
          <p:cNvPr id="2" name="文本框 1"/>
          <p:cNvSpPr txBox="1"/>
          <p:nvPr/>
        </p:nvSpPr>
        <p:spPr>
          <a:xfrm>
            <a:off x="4461830" y="4010140"/>
            <a:ext cx="2492990" cy="369332"/>
          </a:xfrm>
          <a:prstGeom prst="rect">
            <a:avLst/>
          </a:prstGeom>
          <a:noFill/>
        </p:spPr>
        <p:txBody>
          <a:bodyPr wrap="none" rtlCol="0">
            <a:spAutoFit/>
          </a:bodyPr>
          <a:lstStyle/>
          <a:p>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搜索引擎原理简析</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19"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0"/>
            <a:ext cx="915352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4171950" y="3219450"/>
            <a:ext cx="800100" cy="419100"/>
          </a:xfrm>
          <a:prstGeom prst="rect">
            <a:avLst/>
          </a:prstGeom>
        </p:spPr>
      </p:pic>
      <p:pic>
        <p:nvPicPr>
          <p:cNvPr id="4" name="图片 3"/>
          <p:cNvPicPr>
            <a:picLocks noChangeAspect="1"/>
          </p:cNvPicPr>
          <p:nvPr/>
        </p:nvPicPr>
        <p:blipFill>
          <a:blip r:embed="rId3"/>
          <a:stretch>
            <a:fillRect/>
          </a:stretch>
        </p:blipFill>
        <p:spPr>
          <a:xfrm>
            <a:off x="3948112" y="5215790"/>
            <a:ext cx="1401810" cy="738358"/>
          </a:xfrm>
          <a:prstGeom prst="rect">
            <a:avLst/>
          </a:prstGeom>
        </p:spPr>
      </p:pic>
      <p:sp>
        <p:nvSpPr>
          <p:cNvPr id="28" name="文本框 4"/>
          <p:cNvSpPr txBox="1"/>
          <p:nvPr/>
        </p:nvSpPr>
        <p:spPr>
          <a:xfrm>
            <a:off x="975995" y="1633855"/>
            <a:ext cx="6969760" cy="1938020"/>
          </a:xfrm>
          <a:prstGeom prst="rect">
            <a:avLst/>
          </a:prstGeom>
          <a:noFill/>
        </p:spPr>
        <p:txBody>
          <a:bodyPr wrap="square" rtlCol="0">
            <a:spAutoFit/>
          </a:bodyPr>
          <a:p>
            <a:r>
              <a:rPr lang="zh-CN" altLang="en-US" sz="2000" b="1" dirty="0">
                <a:latin typeface="等线 Light" panose="02010600030101010101" charset="-122"/>
                <a:ea typeface="等线 Light" panose="02010600030101010101" charset="-122"/>
                <a:cs typeface="等线 Light" panose="02010600030101010101" charset="-122"/>
              </a:rPr>
              <a:t>谢华亮</a:t>
            </a:r>
            <a:r>
              <a:rPr lang="en-US" altLang="zh-CN" sz="2000" b="1" dirty="0">
                <a:latin typeface="等线 Light" panose="02010600030101010101" charset="-122"/>
                <a:ea typeface="等线 Light" panose="02010600030101010101" charset="-122"/>
                <a:cs typeface="等线 Light" panose="02010600030101010101" charset="-122"/>
              </a:rPr>
              <a:t> </a:t>
            </a:r>
            <a:r>
              <a:rPr lang="zh-CN" altLang="en-US" sz="2000" b="1" dirty="0">
                <a:latin typeface="等线 Light" panose="02010600030101010101" charset="-122"/>
                <a:ea typeface="等线 Light" panose="02010600030101010101" charset="-122"/>
                <a:cs typeface="等线 Light" panose="02010600030101010101" charset="-122"/>
              </a:rPr>
              <a:t>（</a:t>
            </a:r>
            <a:r>
              <a:rPr lang="en-US" altLang="zh-CN" sz="2000" b="1" dirty="0">
                <a:latin typeface="等线 Light" panose="02010600030101010101" charset="-122"/>
                <a:ea typeface="等线 Light" panose="02010600030101010101" charset="-122"/>
                <a:cs typeface="等线 Light" panose="02010600030101010101" charset="-122"/>
              </a:rPr>
              <a:t>Black</a:t>
            </a:r>
            <a:r>
              <a:rPr lang="zh-CN" altLang="en-US" sz="2000" b="1" dirty="0">
                <a:latin typeface="等线 Light" panose="02010600030101010101" charset="-122"/>
                <a:ea typeface="等线 Light" panose="02010600030101010101" charset="-122"/>
                <a:cs typeface="等线 Light" panose="02010600030101010101" charset="-122"/>
              </a:rPr>
              <a:t>），网名 “黑夜路人”（</a:t>
            </a:r>
            <a:r>
              <a:rPr lang="en-US" altLang="zh-CN" sz="2000" b="1" dirty="0">
                <a:latin typeface="等线 Light" panose="02010600030101010101" charset="-122"/>
                <a:ea typeface="等线 Light" panose="02010600030101010101" charset="-122"/>
                <a:cs typeface="等线 Light" panose="02010600030101010101" charset="-122"/>
              </a:rPr>
              <a:t>heiyeluren</a:t>
            </a:r>
            <a:r>
              <a:rPr lang="zh-CN" altLang="en-US" sz="2000" b="1" dirty="0">
                <a:latin typeface="等线 Light" panose="02010600030101010101" charset="-122"/>
                <a:ea typeface="等线 Light" panose="02010600030101010101" charset="-122"/>
                <a:cs typeface="等线 Light" panose="02010600030101010101" charset="-122"/>
              </a:rPr>
              <a:t>），热爱技术的程序员，互联网服务端工程师出身</a:t>
            </a:r>
            <a:endParaRPr lang="en-US" altLang="zh-CN" sz="2000" b="1" dirty="0">
              <a:latin typeface="等线 Light" panose="02010600030101010101" charset="-122"/>
              <a:ea typeface="等线 Light" panose="02010600030101010101" charset="-122"/>
              <a:cs typeface="等线 Light" panose="02010600030101010101" charset="-122"/>
            </a:endParaRPr>
          </a:p>
          <a:p>
            <a:endParaRPr lang="en-US" altLang="zh-CN" sz="2000" dirty="0">
              <a:latin typeface="等线 Light" panose="02010600030101010101" charset="-122"/>
              <a:ea typeface="等线 Light" panose="02010600030101010101" charset="-122"/>
              <a:cs typeface="等线 Light" panose="02010600030101010101" charset="-122"/>
            </a:endParaRPr>
          </a:p>
          <a:p>
            <a:r>
              <a:rPr lang="zh-CN" altLang="en-US" sz="2000" dirty="0">
                <a:latin typeface="等线 Light" panose="02010600030101010101" charset="-122"/>
                <a:ea typeface="等线 Light" panose="02010600030101010101" charset="-122"/>
                <a:cs typeface="等线 Light" panose="02010600030101010101" charset="-122"/>
              </a:rPr>
              <a:t>曾就职于百度、腾讯、阿里、</a:t>
            </a:r>
            <a:r>
              <a:rPr lang="en-US" altLang="zh-CN" sz="2000" dirty="0">
                <a:latin typeface="等线 Light" panose="02010600030101010101" charset="-122"/>
                <a:ea typeface="等线 Light" panose="02010600030101010101" charset="-122"/>
                <a:cs typeface="等线 Light" panose="02010600030101010101" charset="-122"/>
              </a:rPr>
              <a:t>360</a:t>
            </a:r>
            <a:r>
              <a:rPr lang="zh-CN" altLang="en-US" sz="2000" dirty="0">
                <a:latin typeface="等线 Light" panose="02010600030101010101" charset="-122"/>
                <a:ea typeface="等线 Light" panose="02010600030101010101" charset="-122"/>
                <a:cs typeface="等线 Light" panose="02010600030101010101" charset="-122"/>
              </a:rPr>
              <a:t>、好未来</a:t>
            </a:r>
            <a:r>
              <a:rPr lang="en-US" altLang="zh-CN" sz="2000" dirty="0">
                <a:latin typeface="等线 Light" panose="02010600030101010101" charset="-122"/>
                <a:ea typeface="等线 Light" panose="02010600030101010101" charset="-122"/>
                <a:cs typeface="等线 Light" panose="02010600030101010101" charset="-122"/>
              </a:rPr>
              <a:t> </a:t>
            </a:r>
            <a:r>
              <a:rPr lang="zh-CN" altLang="en-US" sz="2000" dirty="0">
                <a:latin typeface="等线 Light" panose="02010600030101010101" charset="-122"/>
                <a:ea typeface="等线 Light" panose="02010600030101010101" charset="-122"/>
                <a:cs typeface="等线 Light" panose="02010600030101010101" charset="-122"/>
              </a:rPr>
              <a:t>等公司，是个标准的程序员，后因工作原因转型成为架构师、项目负责人、技术</a:t>
            </a:r>
            <a:r>
              <a:rPr lang="zh-CN" sz="2000" dirty="0">
                <a:latin typeface="等线 Light" panose="02010600030101010101" charset="-122"/>
                <a:ea typeface="等线 Light" panose="02010600030101010101" charset="-122"/>
                <a:cs typeface="等线 Light" panose="02010600030101010101" charset="-122"/>
              </a:rPr>
              <a:t>经理</a:t>
            </a:r>
            <a:r>
              <a:rPr lang="zh-CN" altLang="en-US" sz="2000" dirty="0">
                <a:latin typeface="等线 Light" panose="02010600030101010101" charset="-122"/>
                <a:ea typeface="等线 Light" panose="02010600030101010101" charset="-122"/>
                <a:cs typeface="等线 Light" panose="02010600030101010101" charset="-122"/>
              </a:rPr>
              <a:t>、总监、创业公司</a:t>
            </a:r>
            <a:r>
              <a:rPr lang="en-US" altLang="zh-CN" sz="2000" dirty="0">
                <a:latin typeface="等线 Light" panose="02010600030101010101" charset="-122"/>
                <a:ea typeface="等线 Light" panose="02010600030101010101" charset="-122"/>
                <a:cs typeface="等线 Light" panose="02010600030101010101" charset="-122"/>
              </a:rPr>
              <a:t>CTO</a:t>
            </a:r>
            <a:r>
              <a:rPr lang="zh-CN" altLang="en-US" sz="2000" dirty="0">
                <a:latin typeface="等线 Light" panose="02010600030101010101" charset="-122"/>
                <a:ea typeface="等线 Light" panose="02010600030101010101" charset="-122"/>
                <a:cs typeface="等线 Light" panose="02010600030101010101" charset="-122"/>
              </a:rPr>
              <a:t>等角色。</a:t>
            </a:r>
            <a:endParaRPr lang="zh-CN" altLang="en-US" sz="2000" dirty="0">
              <a:latin typeface="等线 Light" panose="02010600030101010101" charset="-122"/>
              <a:ea typeface="等线 Light" panose="02010600030101010101" charset="-122"/>
              <a:cs typeface="等线 Light" panose="02010600030101010101" charset="-122"/>
            </a:endParaRPr>
          </a:p>
        </p:txBody>
      </p:sp>
      <p:sp>
        <p:nvSpPr>
          <p:cNvPr id="7" name="TextBox 7"/>
          <p:cNvSpPr txBox="1"/>
          <p:nvPr/>
        </p:nvSpPr>
        <p:spPr>
          <a:xfrm>
            <a:off x="975801" y="598152"/>
            <a:ext cx="6686260" cy="645160"/>
          </a:xfrm>
          <a:prstGeom prst="rect">
            <a:avLst/>
          </a:prstGeom>
          <a:noFill/>
        </p:spPr>
        <p:txBody>
          <a:bodyPr wrap="square" rtlCol="0">
            <a:spAutoFit/>
          </a:bodyPr>
          <a:p>
            <a:pPr>
              <a:lnSpc>
                <a:spcPct val="150000"/>
              </a:lnSpc>
            </a:pP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分享人介绍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3"/>
          <p:cNvSpPr txBox="1"/>
          <p:nvPr/>
        </p:nvSpPr>
        <p:spPr>
          <a:xfrm>
            <a:off x="1670765" y="576781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4" name="文本框 23"/>
          <p:cNvSpPr txBox="1">
            <a:spLocks noChangeArrowheads="1"/>
          </p:cNvSpPr>
          <p:nvPr/>
        </p:nvSpPr>
        <p:spPr bwMode="auto">
          <a:xfrm>
            <a:off x="5815965" y="459994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hangingPunct="0"/>
            <a:r>
              <a:rPr lang="en-US" sz="1400" b="0" dirty="0">
                <a:latin typeface="微软雅黑" panose="020B0503020204020204" pitchFamily="34" charset="-122"/>
                <a:ea typeface="微软雅黑" panose="020B0503020204020204" pitchFamily="34" charset="-122"/>
                <a:sym typeface="+mn-ea"/>
                <a:hlinkClick r:id="rId4"/>
              </a:rPr>
              <a:t>weibo.com/heiyeluren</a:t>
            </a:r>
            <a:endParaRPr lang="en-US" sz="1400" b="0" dirty="0">
              <a:latin typeface="微软雅黑" panose="020B0503020204020204" pitchFamily="34" charset="-122"/>
              <a:ea typeface="微软雅黑" panose="020B0503020204020204" pitchFamily="34" charset="-122"/>
              <a:sym typeface="+mn-ea"/>
              <a:hlinkClick r:id="rId4"/>
            </a:endParaRPr>
          </a:p>
        </p:txBody>
      </p:sp>
      <p:sp>
        <p:nvSpPr>
          <p:cNvPr id="12" name="矩形 11"/>
          <p:cNvSpPr/>
          <p:nvPr/>
        </p:nvSpPr>
        <p:spPr>
          <a:xfrm>
            <a:off x="5759450" y="5062220"/>
            <a:ext cx="2810510" cy="306705"/>
          </a:xfrm>
          <a:prstGeom prst="rect">
            <a:avLst/>
          </a:prstGeom>
        </p:spPr>
        <p:txBody>
          <a:bodyPr wrap="square">
            <a:spAutoFit/>
          </a:bodyPr>
          <a:lstStyle/>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hlinkClick r:id="rId5"/>
              </a:rPr>
              <a:t>blog.csdn.net/heiyeshuwu</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5"/>
            </a:endParaRPr>
          </a:p>
        </p:txBody>
      </p:sp>
      <p:pic>
        <p:nvPicPr>
          <p:cNvPr id="22" name="图片 21"/>
          <p:cNvPicPr>
            <a:picLocks noChangeAspect="1"/>
          </p:cNvPicPr>
          <p:nvPr/>
        </p:nvPicPr>
        <p:blipFill>
          <a:blip r:embed="rId6"/>
          <a:stretch>
            <a:fillRect/>
          </a:stretch>
        </p:blipFill>
        <p:spPr>
          <a:xfrm>
            <a:off x="5261610" y="5467985"/>
            <a:ext cx="381635" cy="331470"/>
          </a:xfrm>
          <a:prstGeom prst="rect">
            <a:avLst/>
          </a:prstGeom>
        </p:spPr>
      </p:pic>
      <p:sp>
        <p:nvSpPr>
          <p:cNvPr id="23" name="矩形 22"/>
          <p:cNvSpPr/>
          <p:nvPr/>
        </p:nvSpPr>
        <p:spPr>
          <a:xfrm>
            <a:off x="5734685" y="5499100"/>
            <a:ext cx="2810510" cy="306705"/>
          </a:xfrm>
          <a:prstGeom prst="rect">
            <a:avLst/>
          </a:prstGeom>
        </p:spPr>
        <p:txBody>
          <a:bodyPr wrap="square">
            <a:spAutoFit/>
          </a:bodyPr>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7" action="ppaction://hlinkfile"/>
              </a:rPr>
              <a:t>github.com/heiyeluren</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7" action="ppaction://hlinkfile"/>
            </a:endParaRPr>
          </a:p>
        </p:txBody>
      </p:sp>
      <p:pic>
        <p:nvPicPr>
          <p:cNvPr id="101" name="图片 100"/>
          <p:cNvPicPr/>
          <p:nvPr/>
        </p:nvPicPr>
        <p:blipFill>
          <a:blip r:embed="rId8"/>
          <a:stretch>
            <a:fillRect/>
          </a:stretch>
        </p:blipFill>
        <p:spPr>
          <a:xfrm>
            <a:off x="5293360" y="4585335"/>
            <a:ext cx="363220" cy="325120"/>
          </a:xfrm>
          <a:prstGeom prst="rect">
            <a:avLst/>
          </a:prstGeom>
          <a:noFill/>
          <a:ln w="9525">
            <a:noFill/>
          </a:ln>
        </p:spPr>
      </p:pic>
      <p:pic>
        <p:nvPicPr>
          <p:cNvPr id="102" name="图片 101"/>
          <p:cNvPicPr/>
          <p:nvPr/>
        </p:nvPicPr>
        <p:blipFill>
          <a:blip r:embed="rId9"/>
          <a:stretch>
            <a:fillRect/>
          </a:stretch>
        </p:blipFill>
        <p:spPr>
          <a:xfrm>
            <a:off x="5243830" y="5020945"/>
            <a:ext cx="415925" cy="381635"/>
          </a:xfrm>
          <a:prstGeom prst="rect">
            <a:avLst/>
          </a:prstGeom>
          <a:noFill/>
          <a:ln w="9525">
            <a:noFill/>
          </a:ln>
        </p:spPr>
      </p:pic>
      <p:pic>
        <p:nvPicPr>
          <p:cNvPr id="27" name="图片 26"/>
          <p:cNvPicPr>
            <a:picLocks noChangeAspect="1"/>
          </p:cNvPicPr>
          <p:nvPr/>
        </p:nvPicPr>
        <p:blipFill>
          <a:blip r:embed="rId10"/>
          <a:stretch>
            <a:fillRect/>
          </a:stretch>
        </p:blipFill>
        <p:spPr>
          <a:xfrm>
            <a:off x="1310640" y="4507865"/>
            <a:ext cx="1054735" cy="1057910"/>
          </a:xfrm>
          <a:prstGeom prst="rect">
            <a:avLst/>
          </a:prstGeom>
        </p:spPr>
      </p:pic>
      <p:pic>
        <p:nvPicPr>
          <p:cNvPr id="29" name="图片 28"/>
          <p:cNvPicPr>
            <a:picLocks noChangeAspect="1"/>
          </p:cNvPicPr>
          <p:nvPr/>
        </p:nvPicPr>
        <p:blipFill>
          <a:blip r:embed="rId11"/>
          <a:stretch>
            <a:fillRect/>
          </a:stretch>
        </p:blipFill>
        <p:spPr>
          <a:xfrm>
            <a:off x="3139440" y="4507865"/>
            <a:ext cx="1127125" cy="1127125"/>
          </a:xfrm>
          <a:prstGeom prst="rect">
            <a:avLst/>
          </a:prstGeom>
        </p:spPr>
      </p:pic>
      <p:pic>
        <p:nvPicPr>
          <p:cNvPr id="103" name="图片 102"/>
          <p:cNvPicPr/>
          <p:nvPr/>
        </p:nvPicPr>
        <p:blipFill>
          <a:blip r:embed="rId12"/>
          <a:stretch>
            <a:fillRect/>
          </a:stretch>
        </p:blipFill>
        <p:spPr>
          <a:xfrm>
            <a:off x="1374775" y="5701665"/>
            <a:ext cx="287655" cy="332105"/>
          </a:xfrm>
          <a:prstGeom prst="rect">
            <a:avLst/>
          </a:prstGeom>
          <a:noFill/>
          <a:ln w="9525">
            <a:noFill/>
          </a:ln>
        </p:spPr>
      </p:pic>
      <p:pic>
        <p:nvPicPr>
          <p:cNvPr id="31" name="图片 30"/>
          <p:cNvPicPr>
            <a:picLocks noChangeAspect="1"/>
          </p:cNvPicPr>
          <p:nvPr/>
        </p:nvPicPr>
        <p:blipFill>
          <a:blip r:embed="rId13"/>
          <a:stretch>
            <a:fillRect/>
          </a:stretch>
        </p:blipFill>
        <p:spPr>
          <a:xfrm>
            <a:off x="3253105" y="5735955"/>
            <a:ext cx="254635" cy="248285"/>
          </a:xfrm>
          <a:prstGeom prst="rect">
            <a:avLst/>
          </a:prstGeom>
        </p:spPr>
      </p:pic>
      <p:sp>
        <p:nvSpPr>
          <p:cNvPr id="32" name="TextBox 3"/>
          <p:cNvSpPr txBox="1"/>
          <p:nvPr/>
        </p:nvSpPr>
        <p:spPr>
          <a:xfrm>
            <a:off x="3571955" y="576781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更多...</a:t>
            </a:r>
            <a:endParaRPr lang="zh-CN" altLang="en-US" sz="2600" kern="1200" dirty="0">
              <a:latin typeface="+mj-lt"/>
              <a:ea typeface="+mj-ea"/>
              <a:cs typeface="+mj-cs"/>
              <a:sym typeface="Arial" panose="020B0604020202020204" pitchFamily="34" charset="0"/>
            </a:endParaRPr>
          </a:p>
        </p:txBody>
      </p:sp>
      <p:sp>
        <p:nvSpPr>
          <p:cNvPr id="3277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
        <p:nvSpPr>
          <p:cNvPr id="32772" name="矩形 21507"/>
          <p:cNvSpPr>
            <a:spLocks noGrp="1"/>
          </p:cNvSpPr>
          <p:nvPr/>
        </p:nvSpPr>
        <p:spPr>
          <a:xfrm>
            <a:off x="284163" y="900113"/>
            <a:ext cx="8159750" cy="2938462"/>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dirty="0">
                <a:solidFill>
                  <a:srgbClr val="CC0000"/>
                </a:solidFill>
              </a:rPr>
              <a:t>★ 时间管理是个大工程，是一个我们终生要学习成长的地方，非一朝一夕</a:t>
            </a:r>
            <a:br>
              <a:rPr lang="zh-CN" altLang="en-US" dirty="0">
                <a:solidFill>
                  <a:srgbClr val="CC0000"/>
                </a:solidFill>
              </a:rPr>
            </a:br>
            <a:br>
              <a:rPr lang="zh-CN" altLang="en-US" dirty="0">
                <a:solidFill>
                  <a:srgbClr val="CC0000"/>
                </a:solidFill>
              </a:rPr>
            </a:br>
            <a:r>
              <a:rPr lang="zh-CN" altLang="en-US" dirty="0">
                <a:solidFill>
                  <a:schemeClr val="accent2"/>
                </a:solidFill>
              </a:rPr>
              <a:t>★ 从今天开始行动吧！</a:t>
            </a:r>
            <a:endParaRPr lang="zh-CN" altLang="en-US" dirty="0">
              <a:solidFill>
                <a:schemeClr val="accent2"/>
              </a:solidFill>
            </a:endParaRPr>
          </a:p>
        </p:txBody>
      </p:sp>
      <p:pic>
        <p:nvPicPr>
          <p:cNvPr id="32773" name="图片 21508"/>
          <p:cNvPicPr>
            <a:picLocks noChangeAspect="1"/>
          </p:cNvPicPr>
          <p:nvPr/>
        </p:nvPicPr>
        <p:blipFill>
          <a:blip r:embed="rId1"/>
          <a:stretch>
            <a:fillRect/>
          </a:stretch>
        </p:blipFill>
        <p:spPr>
          <a:xfrm>
            <a:off x="5187950" y="2927350"/>
            <a:ext cx="2852738" cy="28416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个人维度：如何管理好IM和邮件？</a:t>
            </a:r>
            <a:endParaRPr lang="zh-CN" altLang="en-US" sz="2600" kern="1200" dirty="0">
              <a:latin typeface="+mj-lt"/>
              <a:ea typeface="+mj-ea"/>
              <a:cs typeface="+mj-cs"/>
              <a:sym typeface="Arial" panose="020B0604020202020204" pitchFamily="34" charset="0"/>
            </a:endParaRPr>
          </a:p>
        </p:txBody>
      </p:sp>
      <p:sp>
        <p:nvSpPr>
          <p:cNvPr id="33795"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33796" name="图片 22531"/>
          <p:cNvPicPr>
            <a:picLocks noChangeAspect="1"/>
          </p:cNvPicPr>
          <p:nvPr/>
        </p:nvPicPr>
        <p:blipFill>
          <a:blip r:embed="rId1"/>
          <a:stretch>
            <a:fillRect/>
          </a:stretch>
        </p:blipFill>
        <p:spPr>
          <a:xfrm>
            <a:off x="2243138" y="1493838"/>
            <a:ext cx="4181475" cy="45053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34819"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管理好IM和邮件</a:t>
            </a:r>
            <a:endParaRPr lang="zh-CN" altLang="en-US" sz="3600" kern="1200" dirty="0">
              <a:solidFill>
                <a:schemeClr val="accent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哪些东西在抢占我们的注意力？</a:t>
            </a:r>
            <a:endParaRPr lang="zh-CN" altLang="en-US" sz="2600" kern="1200" dirty="0">
              <a:latin typeface="+mj-lt"/>
              <a:ea typeface="+mj-ea"/>
              <a:cs typeface="+mj-cs"/>
              <a:sym typeface="Arial" panose="020B0604020202020204" pitchFamily="34" charset="0"/>
            </a:endParaRPr>
          </a:p>
        </p:txBody>
      </p:sp>
      <p:sp>
        <p:nvSpPr>
          <p:cNvPr id="35843"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5844" name="图片 24579"/>
          <p:cNvPicPr>
            <a:picLocks noChangeAspect="1"/>
          </p:cNvPicPr>
          <p:nvPr/>
        </p:nvPicPr>
        <p:blipFill>
          <a:blip r:embed="rId1"/>
          <a:stretch>
            <a:fillRect/>
          </a:stretch>
        </p:blipFill>
        <p:spPr>
          <a:xfrm>
            <a:off x="417513" y="1536700"/>
            <a:ext cx="1671637" cy="1673225"/>
          </a:xfrm>
          <a:prstGeom prst="rect">
            <a:avLst/>
          </a:prstGeom>
          <a:noFill/>
          <a:ln w="9525">
            <a:noFill/>
          </a:ln>
        </p:spPr>
      </p:pic>
      <p:pic>
        <p:nvPicPr>
          <p:cNvPr id="35845" name="图片 24580"/>
          <p:cNvPicPr>
            <a:picLocks noChangeAspect="1"/>
          </p:cNvPicPr>
          <p:nvPr/>
        </p:nvPicPr>
        <p:blipFill>
          <a:blip r:embed="rId2"/>
          <a:stretch>
            <a:fillRect/>
          </a:stretch>
        </p:blipFill>
        <p:spPr>
          <a:xfrm>
            <a:off x="2716213" y="1550988"/>
            <a:ext cx="1782762" cy="1722437"/>
          </a:xfrm>
          <a:prstGeom prst="rect">
            <a:avLst/>
          </a:prstGeom>
          <a:noFill/>
          <a:ln w="9525">
            <a:noFill/>
          </a:ln>
        </p:spPr>
      </p:pic>
      <p:pic>
        <p:nvPicPr>
          <p:cNvPr id="35846" name="图片 24581"/>
          <p:cNvPicPr>
            <a:picLocks noChangeAspect="1"/>
          </p:cNvPicPr>
          <p:nvPr/>
        </p:nvPicPr>
        <p:blipFill>
          <a:blip r:embed="rId3"/>
          <a:stretch>
            <a:fillRect/>
          </a:stretch>
        </p:blipFill>
        <p:spPr>
          <a:xfrm>
            <a:off x="4954588" y="1547813"/>
            <a:ext cx="1716087" cy="1676400"/>
          </a:xfrm>
          <a:prstGeom prst="rect">
            <a:avLst/>
          </a:prstGeom>
          <a:noFill/>
          <a:ln w="9525">
            <a:noFill/>
          </a:ln>
        </p:spPr>
      </p:pic>
      <p:pic>
        <p:nvPicPr>
          <p:cNvPr id="35847" name="图片 24582"/>
          <p:cNvPicPr>
            <a:picLocks noChangeAspect="1"/>
          </p:cNvPicPr>
          <p:nvPr/>
        </p:nvPicPr>
        <p:blipFill>
          <a:blip r:embed="rId4"/>
          <a:stretch>
            <a:fillRect/>
          </a:stretch>
        </p:blipFill>
        <p:spPr>
          <a:xfrm>
            <a:off x="503238" y="3997325"/>
            <a:ext cx="1773237" cy="1695450"/>
          </a:xfrm>
          <a:prstGeom prst="rect">
            <a:avLst/>
          </a:prstGeom>
          <a:noFill/>
          <a:ln w="9525">
            <a:noFill/>
          </a:ln>
        </p:spPr>
      </p:pic>
      <p:pic>
        <p:nvPicPr>
          <p:cNvPr id="35848" name="图片 24583"/>
          <p:cNvPicPr>
            <a:picLocks noChangeAspect="1"/>
          </p:cNvPicPr>
          <p:nvPr/>
        </p:nvPicPr>
        <p:blipFill>
          <a:blip r:embed="rId5"/>
          <a:stretch>
            <a:fillRect/>
          </a:stretch>
        </p:blipFill>
        <p:spPr>
          <a:xfrm>
            <a:off x="2644775" y="3805238"/>
            <a:ext cx="1801813" cy="1754187"/>
          </a:xfrm>
          <a:prstGeom prst="rect">
            <a:avLst/>
          </a:prstGeom>
          <a:noFill/>
          <a:ln w="9525">
            <a:noFill/>
          </a:ln>
        </p:spPr>
      </p:pic>
      <p:pic>
        <p:nvPicPr>
          <p:cNvPr id="35849" name="图片 24584"/>
          <p:cNvPicPr>
            <a:picLocks noChangeAspect="1"/>
          </p:cNvPicPr>
          <p:nvPr/>
        </p:nvPicPr>
        <p:blipFill>
          <a:blip r:embed="rId6"/>
          <a:stretch>
            <a:fillRect/>
          </a:stretch>
        </p:blipFill>
        <p:spPr>
          <a:xfrm>
            <a:off x="7043738" y="1493838"/>
            <a:ext cx="1854200" cy="1868487"/>
          </a:xfrm>
          <a:prstGeom prst="rect">
            <a:avLst/>
          </a:prstGeom>
          <a:noFill/>
          <a:ln w="9525">
            <a:noFill/>
          </a:ln>
        </p:spPr>
      </p:pic>
      <p:pic>
        <p:nvPicPr>
          <p:cNvPr id="35850" name="图片 24585"/>
          <p:cNvPicPr>
            <a:picLocks noChangeAspect="1"/>
          </p:cNvPicPr>
          <p:nvPr/>
        </p:nvPicPr>
        <p:blipFill>
          <a:blip r:embed="rId7"/>
          <a:stretch>
            <a:fillRect/>
          </a:stretch>
        </p:blipFill>
        <p:spPr>
          <a:xfrm>
            <a:off x="4935538" y="3873500"/>
            <a:ext cx="1722437" cy="1698625"/>
          </a:xfrm>
          <a:prstGeom prst="rect">
            <a:avLst/>
          </a:prstGeom>
          <a:noFill/>
          <a:ln w="9525">
            <a:noFill/>
          </a:ln>
        </p:spPr>
      </p:pic>
      <p:pic>
        <p:nvPicPr>
          <p:cNvPr id="35851" name="图片 24586"/>
          <p:cNvPicPr>
            <a:picLocks noChangeAspect="1"/>
          </p:cNvPicPr>
          <p:nvPr/>
        </p:nvPicPr>
        <p:blipFill>
          <a:blip r:embed="rId8"/>
          <a:stretch>
            <a:fillRect/>
          </a:stretch>
        </p:blipFill>
        <p:spPr>
          <a:xfrm>
            <a:off x="7080250" y="3794125"/>
            <a:ext cx="1800225" cy="1763713"/>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我们最常用的Top 4</a:t>
            </a:r>
            <a:endParaRPr lang="zh-CN" altLang="en-US" sz="2600" kern="1200" dirty="0">
              <a:latin typeface="+mj-lt"/>
              <a:ea typeface="+mj-ea"/>
              <a:cs typeface="+mj-cs"/>
              <a:sym typeface="Arial" panose="020B0604020202020204" pitchFamily="34" charset="0"/>
            </a:endParaRPr>
          </a:p>
        </p:txBody>
      </p:sp>
      <p:sp>
        <p:nvSpPr>
          <p:cNvPr id="36867"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6868" name="图片 25603"/>
          <p:cNvPicPr>
            <a:picLocks noChangeAspect="1"/>
          </p:cNvPicPr>
          <p:nvPr/>
        </p:nvPicPr>
        <p:blipFill>
          <a:blip r:embed="rId1"/>
          <a:stretch>
            <a:fillRect/>
          </a:stretch>
        </p:blipFill>
        <p:spPr>
          <a:xfrm>
            <a:off x="2257425" y="1404938"/>
            <a:ext cx="1673225" cy="1671637"/>
          </a:xfrm>
          <a:prstGeom prst="rect">
            <a:avLst/>
          </a:prstGeom>
          <a:noFill/>
          <a:ln w="9525">
            <a:noFill/>
          </a:ln>
        </p:spPr>
      </p:pic>
      <p:pic>
        <p:nvPicPr>
          <p:cNvPr id="36869" name="图片 25604"/>
          <p:cNvPicPr>
            <a:picLocks noChangeAspect="1"/>
          </p:cNvPicPr>
          <p:nvPr/>
        </p:nvPicPr>
        <p:blipFill>
          <a:blip r:embed="rId2"/>
          <a:stretch>
            <a:fillRect/>
          </a:stretch>
        </p:blipFill>
        <p:spPr>
          <a:xfrm>
            <a:off x="4756150" y="1444625"/>
            <a:ext cx="1782763" cy="1722438"/>
          </a:xfrm>
          <a:prstGeom prst="rect">
            <a:avLst/>
          </a:prstGeom>
          <a:noFill/>
          <a:ln w="9525">
            <a:noFill/>
          </a:ln>
        </p:spPr>
      </p:pic>
      <p:pic>
        <p:nvPicPr>
          <p:cNvPr id="36870" name="图片 25605"/>
          <p:cNvPicPr>
            <a:picLocks noChangeAspect="1"/>
          </p:cNvPicPr>
          <p:nvPr/>
        </p:nvPicPr>
        <p:blipFill>
          <a:blip r:embed="rId3"/>
          <a:stretch>
            <a:fillRect/>
          </a:stretch>
        </p:blipFill>
        <p:spPr>
          <a:xfrm>
            <a:off x="2168525" y="3765550"/>
            <a:ext cx="1800225" cy="1754188"/>
          </a:xfrm>
          <a:prstGeom prst="rect">
            <a:avLst/>
          </a:prstGeom>
          <a:noFill/>
          <a:ln w="9525">
            <a:noFill/>
          </a:ln>
        </p:spPr>
      </p:pic>
      <p:pic>
        <p:nvPicPr>
          <p:cNvPr id="36871" name="图片 25606"/>
          <p:cNvPicPr>
            <a:picLocks noChangeAspect="1"/>
          </p:cNvPicPr>
          <p:nvPr/>
        </p:nvPicPr>
        <p:blipFill>
          <a:blip r:embed="rId4"/>
          <a:stretch>
            <a:fillRect/>
          </a:stretch>
        </p:blipFill>
        <p:spPr>
          <a:xfrm>
            <a:off x="4843463" y="3819525"/>
            <a:ext cx="1720850" cy="170021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交流工具的优先级</a:t>
            </a:r>
            <a:endParaRPr lang="zh-CN" altLang="en-US" sz="2600" kern="1200" dirty="0">
              <a:latin typeface="+mj-lt"/>
              <a:ea typeface="+mj-ea"/>
              <a:cs typeface="+mj-cs"/>
              <a:sym typeface="Arial" panose="020B0604020202020204" pitchFamily="34" charset="0"/>
            </a:endParaRPr>
          </a:p>
        </p:txBody>
      </p:sp>
      <p:sp>
        <p:nvSpPr>
          <p:cNvPr id="37891"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7892" name="图片 26627"/>
          <p:cNvPicPr>
            <a:picLocks noChangeAspect="1"/>
          </p:cNvPicPr>
          <p:nvPr/>
        </p:nvPicPr>
        <p:blipFill>
          <a:blip r:embed="rId1"/>
          <a:stretch>
            <a:fillRect/>
          </a:stretch>
        </p:blipFill>
        <p:spPr>
          <a:xfrm>
            <a:off x="5262563" y="1179513"/>
            <a:ext cx="1163637" cy="1163637"/>
          </a:xfrm>
          <a:prstGeom prst="rect">
            <a:avLst/>
          </a:prstGeom>
          <a:noFill/>
          <a:ln w="9525">
            <a:noFill/>
          </a:ln>
        </p:spPr>
      </p:pic>
      <p:pic>
        <p:nvPicPr>
          <p:cNvPr id="37893" name="图片 26628"/>
          <p:cNvPicPr>
            <a:picLocks noChangeAspect="1"/>
          </p:cNvPicPr>
          <p:nvPr/>
        </p:nvPicPr>
        <p:blipFill>
          <a:blip r:embed="rId2"/>
          <a:stretch>
            <a:fillRect/>
          </a:stretch>
        </p:blipFill>
        <p:spPr>
          <a:xfrm>
            <a:off x="5284788" y="2398713"/>
            <a:ext cx="1149350" cy="1109662"/>
          </a:xfrm>
          <a:prstGeom prst="rect">
            <a:avLst/>
          </a:prstGeom>
          <a:noFill/>
          <a:ln w="9525">
            <a:noFill/>
          </a:ln>
        </p:spPr>
      </p:pic>
      <p:pic>
        <p:nvPicPr>
          <p:cNvPr id="37894" name="图片 26629"/>
          <p:cNvPicPr>
            <a:picLocks noChangeAspect="1"/>
          </p:cNvPicPr>
          <p:nvPr/>
        </p:nvPicPr>
        <p:blipFill>
          <a:blip r:embed="rId3"/>
          <a:stretch>
            <a:fillRect/>
          </a:stretch>
        </p:blipFill>
        <p:spPr>
          <a:xfrm>
            <a:off x="2792413" y="1952625"/>
            <a:ext cx="1160462" cy="1146175"/>
          </a:xfrm>
          <a:prstGeom prst="rect">
            <a:avLst/>
          </a:prstGeom>
          <a:noFill/>
          <a:ln w="9525">
            <a:noFill/>
          </a:ln>
        </p:spPr>
      </p:pic>
      <p:pic>
        <p:nvPicPr>
          <p:cNvPr id="37895" name="图片 26630"/>
          <p:cNvPicPr>
            <a:picLocks noChangeAspect="1"/>
          </p:cNvPicPr>
          <p:nvPr/>
        </p:nvPicPr>
        <p:blipFill>
          <a:blip r:embed="rId4"/>
          <a:stretch>
            <a:fillRect/>
          </a:stretch>
        </p:blipFill>
        <p:spPr>
          <a:xfrm>
            <a:off x="147638" y="1846263"/>
            <a:ext cx="1597025" cy="1362075"/>
          </a:xfrm>
          <a:prstGeom prst="rect">
            <a:avLst/>
          </a:prstGeom>
          <a:noFill/>
          <a:ln w="9525">
            <a:noFill/>
          </a:ln>
        </p:spPr>
      </p:pic>
      <p:pic>
        <p:nvPicPr>
          <p:cNvPr id="37896" name="图片 26631"/>
          <p:cNvPicPr>
            <a:picLocks noChangeAspect="1"/>
          </p:cNvPicPr>
          <p:nvPr/>
        </p:nvPicPr>
        <p:blipFill>
          <a:blip r:embed="rId5"/>
          <a:stretch>
            <a:fillRect/>
          </a:stretch>
        </p:blipFill>
        <p:spPr>
          <a:xfrm>
            <a:off x="1947863" y="2241550"/>
            <a:ext cx="630237" cy="538163"/>
          </a:xfrm>
          <a:prstGeom prst="rect">
            <a:avLst/>
          </a:prstGeom>
          <a:noFill/>
          <a:ln w="9525">
            <a:noFill/>
          </a:ln>
        </p:spPr>
      </p:pic>
      <p:pic>
        <p:nvPicPr>
          <p:cNvPr id="37897" name="图片 26632"/>
          <p:cNvPicPr>
            <a:picLocks noChangeAspect="1"/>
          </p:cNvPicPr>
          <p:nvPr/>
        </p:nvPicPr>
        <p:blipFill>
          <a:blip r:embed="rId5"/>
          <a:stretch>
            <a:fillRect/>
          </a:stretch>
        </p:blipFill>
        <p:spPr>
          <a:xfrm>
            <a:off x="4244975" y="2182813"/>
            <a:ext cx="631825" cy="538162"/>
          </a:xfrm>
          <a:prstGeom prst="rect">
            <a:avLst/>
          </a:prstGeom>
          <a:noFill/>
          <a:ln w="9525">
            <a:noFill/>
          </a:ln>
        </p:spPr>
      </p:pic>
      <p:pic>
        <p:nvPicPr>
          <p:cNvPr id="37898" name="图片 26633"/>
          <p:cNvPicPr>
            <a:picLocks noChangeAspect="1"/>
          </p:cNvPicPr>
          <p:nvPr/>
        </p:nvPicPr>
        <p:blipFill>
          <a:blip r:embed="rId5"/>
          <a:stretch>
            <a:fillRect/>
          </a:stretch>
        </p:blipFill>
        <p:spPr>
          <a:xfrm>
            <a:off x="6788150" y="2262188"/>
            <a:ext cx="630238" cy="538162"/>
          </a:xfrm>
          <a:prstGeom prst="rect">
            <a:avLst/>
          </a:prstGeom>
          <a:noFill/>
          <a:ln w="9525">
            <a:noFill/>
          </a:ln>
        </p:spPr>
      </p:pic>
      <p:sp>
        <p:nvSpPr>
          <p:cNvPr id="37899" name="内容占位符 2"/>
          <p:cNvSpPr>
            <a:spLocks noGrp="1"/>
          </p:cNvSpPr>
          <p:nvPr/>
        </p:nvSpPr>
        <p:spPr>
          <a:xfrm>
            <a:off x="144463" y="4011613"/>
            <a:ext cx="4367212" cy="218440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p>
          <a:p>
            <a:pPr marL="0" lvl="0" indent="0" defTabSz="914400"/>
            <a:r>
              <a:rPr lang="zh-CN" altLang="en-US" sz="2000" dirty="0">
                <a:solidFill>
                  <a:schemeClr val="accent2"/>
                </a:solidFill>
              </a:rPr>
              <a:t> 重要紧急：面对面或电话沟通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紧急不重要：IM或邮件沟通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严谨的事情：邮件沟通</a:t>
            </a:r>
            <a:endParaRPr lang="zh-CN" altLang="en-US" sz="2000" dirty="0"/>
          </a:p>
        </p:txBody>
      </p:sp>
      <p:sp>
        <p:nvSpPr>
          <p:cNvPr id="37900" name="内容占位符 2"/>
          <p:cNvSpPr>
            <a:spLocks noGrp="1"/>
          </p:cNvSpPr>
          <p:nvPr/>
        </p:nvSpPr>
        <p:spPr>
          <a:xfrm>
            <a:off x="4587875" y="3992563"/>
            <a:ext cx="4367213" cy="2111375"/>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p>
          <a:p>
            <a:pPr marL="0" lvl="0" indent="0" defTabSz="914400"/>
            <a:r>
              <a:rPr lang="zh-CN" altLang="en-US" sz="2000" dirty="0">
                <a:solidFill>
                  <a:schemeClr val="accent2"/>
                </a:solidFill>
              </a:rPr>
              <a:t> 重要不紧急：邮件沟通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不重要不紧急：邮件或IM沟通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讨论的事情：面对面或IM沟通</a:t>
            </a:r>
            <a:endParaRPr lang="zh-CN" altLang="en-US" sz="2000" dirty="0"/>
          </a:p>
        </p:txBody>
      </p:sp>
      <p:pic>
        <p:nvPicPr>
          <p:cNvPr id="37901" name="图片 26636"/>
          <p:cNvPicPr>
            <a:picLocks noChangeAspect="1"/>
          </p:cNvPicPr>
          <p:nvPr/>
        </p:nvPicPr>
        <p:blipFill>
          <a:blip r:embed="rId6"/>
          <a:stretch>
            <a:fillRect/>
          </a:stretch>
        </p:blipFill>
        <p:spPr>
          <a:xfrm>
            <a:off x="7680325" y="1968500"/>
            <a:ext cx="1103313" cy="110172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如何管理好我们的IM</a:t>
            </a:r>
            <a:endParaRPr lang="zh-CN" altLang="en-US" sz="2600" kern="1200" dirty="0">
              <a:latin typeface="+mj-lt"/>
              <a:ea typeface="+mj-ea"/>
              <a:cs typeface="+mj-cs"/>
              <a:sym typeface="Arial" panose="020B0604020202020204" pitchFamily="34" charset="0"/>
            </a:endParaRPr>
          </a:p>
        </p:txBody>
      </p:sp>
      <p:sp>
        <p:nvSpPr>
          <p:cNvPr id="38915"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0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a:t>
            </a:r>
            <a:r>
              <a:rPr lang="zh-CN" altLang="en-US" sz="2000" kern="1200" dirty="0">
                <a:solidFill>
                  <a:srgbClr val="CC0000"/>
                </a:solidFill>
                <a:latin typeface="+mn-lt"/>
                <a:ea typeface="+mn-ea"/>
                <a:cs typeface="+mn-cs"/>
                <a:sym typeface="Arial" panose="020B0604020202020204" pitchFamily="34" charset="0"/>
              </a:rPr>
              <a:t>注意力是非常珍贵的资源，不要浪费在很多低效或者无意义的事情上</a:t>
            </a:r>
            <a:endParaRPr lang="zh-CN" altLang="en-US" sz="20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屏蔽掉无关或者价值信息低下的群</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重要的群组开启随时查看或置顶模式模式</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不要一有消息就查看，养成定期查看IM的习惯（比如每隔5~10分钟）</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某些不必要马上回复的消息可以先等待，某些重要信息要及时回复</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重要关键工作时间，降低闲聊的次数，保证我们注意力在最关键的事情上</a:t>
            </a:r>
            <a:endParaRPr lang="zh-CN" altLang="en-US" sz="2000" kern="1200" dirty="0">
              <a:latin typeface="+mn-lt"/>
              <a:ea typeface="+mn-ea"/>
              <a:cs typeface="+mn-cs"/>
              <a:sym typeface="Arial" panose="020B0604020202020204" pitchFamily="34" charset="0"/>
            </a:endParaRPr>
          </a:p>
        </p:txBody>
      </p:sp>
      <p:pic>
        <p:nvPicPr>
          <p:cNvPr id="38916" name="图片 27651"/>
          <p:cNvPicPr>
            <a:picLocks noChangeAspect="1"/>
          </p:cNvPicPr>
          <p:nvPr/>
        </p:nvPicPr>
        <p:blipFill>
          <a:blip r:embed="rId1"/>
          <a:stretch>
            <a:fillRect/>
          </a:stretch>
        </p:blipFill>
        <p:spPr>
          <a:xfrm>
            <a:off x="5856288" y="1003300"/>
            <a:ext cx="2646362" cy="450532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如何管理好我们的IM</a:t>
            </a:r>
            <a:endParaRPr lang="zh-CN" altLang="en-US" sz="2600" kern="1200" dirty="0">
              <a:latin typeface="+mj-lt"/>
              <a:ea typeface="+mj-ea"/>
              <a:cs typeface="+mj-cs"/>
              <a:sym typeface="Arial" panose="020B0604020202020204" pitchFamily="34" charset="0"/>
            </a:endParaRPr>
          </a:p>
        </p:txBody>
      </p:sp>
      <p:sp>
        <p:nvSpPr>
          <p:cNvPr id="39939" name="内容占位符 2"/>
          <p:cNvSpPr>
            <a:spLocks noGrp="1"/>
          </p:cNvSpPr>
          <p:nvPr>
            <p:ph type="subTitle" idx="1"/>
          </p:nvPr>
        </p:nvSpPr>
        <p:spPr>
          <a:xfrm>
            <a:off x="211138" y="668338"/>
            <a:ext cx="5056187" cy="960437"/>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关键重要工作群置顶，方便关注信息</a:t>
            </a:r>
            <a:endParaRPr lang="zh-CN" altLang="en-US" sz="2000" kern="1200" dirty="0">
              <a:latin typeface="+mn-lt"/>
              <a:ea typeface="+mn-ea"/>
              <a:cs typeface="+mn-cs"/>
              <a:sym typeface="Arial" panose="020B0604020202020204" pitchFamily="34" charset="0"/>
            </a:endParaRPr>
          </a:p>
        </p:txBody>
      </p:sp>
      <p:pic>
        <p:nvPicPr>
          <p:cNvPr id="39940" name="图片 28675"/>
          <p:cNvPicPr>
            <a:picLocks noChangeAspect="1"/>
          </p:cNvPicPr>
          <p:nvPr/>
        </p:nvPicPr>
        <p:blipFill>
          <a:blip r:embed="rId1"/>
          <a:stretch>
            <a:fillRect/>
          </a:stretch>
        </p:blipFill>
        <p:spPr>
          <a:xfrm>
            <a:off x="446088" y="1651000"/>
            <a:ext cx="2981325" cy="4324350"/>
          </a:xfrm>
          <a:prstGeom prst="rect">
            <a:avLst/>
          </a:prstGeom>
          <a:noFill/>
          <a:ln w="9525">
            <a:noFill/>
          </a:ln>
        </p:spPr>
      </p:pic>
      <p:pic>
        <p:nvPicPr>
          <p:cNvPr id="39941" name="图片 28676"/>
          <p:cNvPicPr>
            <a:picLocks noChangeAspect="1"/>
          </p:cNvPicPr>
          <p:nvPr/>
        </p:nvPicPr>
        <p:blipFill>
          <a:blip r:embed="rId2"/>
          <a:stretch>
            <a:fillRect/>
          </a:stretch>
        </p:blipFill>
        <p:spPr>
          <a:xfrm>
            <a:off x="5127625" y="1681163"/>
            <a:ext cx="2941638" cy="4343400"/>
          </a:xfrm>
          <a:prstGeom prst="rect">
            <a:avLst/>
          </a:prstGeom>
          <a:noFill/>
          <a:ln w="9525">
            <a:noFill/>
          </a:ln>
        </p:spPr>
      </p:pic>
      <p:sp>
        <p:nvSpPr>
          <p:cNvPr id="39942" name="内容占位符 2"/>
          <p:cNvSpPr>
            <a:spLocks noGrp="1"/>
          </p:cNvSpPr>
          <p:nvPr/>
        </p:nvSpPr>
        <p:spPr>
          <a:xfrm>
            <a:off x="4972050" y="676275"/>
            <a:ext cx="5056188" cy="96043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solidFill>
                <a:schemeClr val="accent2"/>
              </a:solidFill>
            </a:endParaRPr>
          </a:p>
          <a:p>
            <a:pPr marL="0" lvl="0" indent="0" defTabSz="914400"/>
            <a:r>
              <a:rPr lang="zh-CN" altLang="en-US" sz="2000" dirty="0">
                <a:solidFill>
                  <a:schemeClr val="accent2"/>
                </a:solidFill>
              </a:rPr>
              <a:t> 屏蔽掉闲聊或者工作无关的群</a:t>
            </a:r>
            <a:endParaRPr lang="zh-CN"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如何管理好我们的邮件</a:t>
            </a:r>
            <a:endParaRPr lang="zh-CN" altLang="en-US" sz="2600" kern="1200" dirty="0">
              <a:latin typeface="+mj-lt"/>
              <a:ea typeface="+mj-ea"/>
              <a:cs typeface="+mj-cs"/>
              <a:sym typeface="Arial" panose="020B0604020202020204" pitchFamily="34" charset="0"/>
            </a:endParaRPr>
          </a:p>
        </p:txBody>
      </p:sp>
      <p:sp>
        <p:nvSpPr>
          <p:cNvPr id="40963" name="内容占位符 2"/>
          <p:cNvSpPr>
            <a:spLocks noGrp="1"/>
          </p:cNvSpPr>
          <p:nvPr>
            <p:ph type="subTitle" idx="1"/>
          </p:nvPr>
        </p:nvSpPr>
        <p:spPr>
          <a:xfrm>
            <a:off x="131763" y="668338"/>
            <a:ext cx="4832350" cy="6291262"/>
          </a:xfrm>
        </p:spPr>
        <p:txBody>
          <a:bodyPr vert="horz" wrap="square" lIns="91440" tIns="45720" rIns="91440" bIns="45720" anchor="t" anchorCtr="0"/>
          <a:p>
            <a:pPr algn="l" defTabSz="0"/>
            <a:endParaRPr lang="zh-CN" altLang="en-US" sz="20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安装一个PC客户端的邮件系统，比如Foxmail或者Outlook（推荐Foxmail）</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不要总是用Web邮箱系统，效率太低，还需要定期查看邮件</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手机上面最好安装相应邮箱App，或者跟微信绑定，在外或者不在PC旁边的时候，新邮件能够及时提醒</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a:t>
            </a:r>
            <a:r>
              <a:rPr lang="zh-CN" altLang="en-US" sz="2000" kern="1200" dirty="0">
                <a:solidFill>
                  <a:srgbClr val="CC0000"/>
                </a:solidFill>
                <a:latin typeface="+mn-lt"/>
                <a:ea typeface="+mn-ea"/>
                <a:cs typeface="+mn-cs"/>
                <a:sym typeface="Arial" panose="020B0604020202020204" pitchFamily="34" charset="0"/>
              </a:rPr>
              <a:t>使用邮件来处理很多工作问题是现代基本工业化工作方式，不要排斥，要接受，并且要做好！</a:t>
            </a:r>
            <a:endParaRPr lang="zh-CN" altLang="en-US" sz="2000" kern="1200" dirty="0">
              <a:solidFill>
                <a:srgbClr val="CC0000"/>
              </a:solidFill>
              <a:latin typeface="+mn-lt"/>
              <a:ea typeface="+mn-ea"/>
              <a:cs typeface="+mn-cs"/>
              <a:sym typeface="Arial" panose="020B0604020202020204" pitchFamily="34" charset="0"/>
            </a:endParaRPr>
          </a:p>
        </p:txBody>
      </p:sp>
      <p:pic>
        <p:nvPicPr>
          <p:cNvPr id="40964" name="图片 29699"/>
          <p:cNvPicPr>
            <a:picLocks noChangeAspect="1"/>
          </p:cNvPicPr>
          <p:nvPr/>
        </p:nvPicPr>
        <p:blipFill>
          <a:blip r:embed="rId1"/>
          <a:stretch>
            <a:fillRect/>
          </a:stretch>
        </p:blipFill>
        <p:spPr>
          <a:xfrm>
            <a:off x="8102600" y="1019175"/>
            <a:ext cx="914400" cy="874713"/>
          </a:xfrm>
          <a:prstGeom prst="rect">
            <a:avLst/>
          </a:prstGeom>
          <a:noFill/>
          <a:ln w="9525">
            <a:noFill/>
          </a:ln>
        </p:spPr>
      </p:pic>
      <p:pic>
        <p:nvPicPr>
          <p:cNvPr id="40965" name="图片 29700"/>
          <p:cNvPicPr>
            <a:picLocks noChangeAspect="1"/>
          </p:cNvPicPr>
          <p:nvPr/>
        </p:nvPicPr>
        <p:blipFill>
          <a:blip r:embed="rId2"/>
          <a:stretch>
            <a:fillRect/>
          </a:stretch>
        </p:blipFill>
        <p:spPr>
          <a:xfrm>
            <a:off x="8035925" y="2098675"/>
            <a:ext cx="996950" cy="971550"/>
          </a:xfrm>
          <a:prstGeom prst="rect">
            <a:avLst/>
          </a:prstGeom>
          <a:noFill/>
          <a:ln w="9525">
            <a:noFill/>
          </a:ln>
        </p:spPr>
      </p:pic>
      <p:pic>
        <p:nvPicPr>
          <p:cNvPr id="40966" name="图片 29701"/>
          <p:cNvPicPr>
            <a:picLocks noChangeAspect="1"/>
          </p:cNvPicPr>
          <p:nvPr/>
        </p:nvPicPr>
        <p:blipFill>
          <a:blip r:embed="rId3"/>
          <a:stretch>
            <a:fillRect/>
          </a:stretch>
        </p:blipFill>
        <p:spPr>
          <a:xfrm>
            <a:off x="8156575" y="3411538"/>
            <a:ext cx="798513" cy="798512"/>
          </a:xfrm>
          <a:prstGeom prst="rect">
            <a:avLst/>
          </a:prstGeom>
          <a:noFill/>
          <a:ln w="9525">
            <a:noFill/>
          </a:ln>
        </p:spPr>
      </p:pic>
      <p:pic>
        <p:nvPicPr>
          <p:cNvPr id="40967" name="图片 29702"/>
          <p:cNvPicPr>
            <a:picLocks noChangeAspect="1"/>
          </p:cNvPicPr>
          <p:nvPr/>
        </p:nvPicPr>
        <p:blipFill>
          <a:blip r:embed="rId4"/>
          <a:stretch>
            <a:fillRect/>
          </a:stretch>
        </p:blipFill>
        <p:spPr>
          <a:xfrm>
            <a:off x="8159750" y="4546600"/>
            <a:ext cx="803275" cy="790575"/>
          </a:xfrm>
          <a:prstGeom prst="rect">
            <a:avLst/>
          </a:prstGeom>
          <a:noFill/>
          <a:ln w="9525">
            <a:noFill/>
          </a:ln>
        </p:spPr>
      </p:pic>
      <p:pic>
        <p:nvPicPr>
          <p:cNvPr id="40968" name="图片 29703"/>
          <p:cNvPicPr>
            <a:picLocks noChangeAspect="1"/>
          </p:cNvPicPr>
          <p:nvPr/>
        </p:nvPicPr>
        <p:blipFill>
          <a:blip r:embed="rId5"/>
          <a:stretch>
            <a:fillRect/>
          </a:stretch>
        </p:blipFill>
        <p:spPr>
          <a:xfrm>
            <a:off x="4994275" y="1017588"/>
            <a:ext cx="2970213" cy="47148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如何写邮件？</a:t>
            </a:r>
            <a:endParaRPr lang="zh-CN" altLang="en-US" sz="2600" kern="1200" dirty="0">
              <a:latin typeface="+mj-lt"/>
              <a:ea typeface="+mj-ea"/>
              <a:cs typeface="+mj-cs"/>
              <a:sym typeface="Arial" panose="020B0604020202020204" pitchFamily="34" charset="0"/>
            </a:endParaRPr>
          </a:p>
        </p:txBody>
      </p:sp>
      <p:sp>
        <p:nvSpPr>
          <p:cNvPr id="41987" name="内容占位符 2"/>
          <p:cNvSpPr>
            <a:spLocks noGrp="1"/>
          </p:cNvSpPr>
          <p:nvPr>
            <p:ph type="subTitle" idx="1"/>
          </p:nvPr>
        </p:nvSpPr>
        <p:spPr>
          <a:xfrm>
            <a:off x="92075" y="628650"/>
            <a:ext cx="4832350" cy="6291263"/>
          </a:xfrm>
        </p:spPr>
        <p:txBody>
          <a:bodyPr vert="horz" wrap="square" lIns="91440" tIns="45720" rIns="91440" bIns="45720" anchor="t" anchorCtr="0"/>
          <a:p>
            <a:pPr algn="l" defTabSz="0">
              <a:lnSpc>
                <a:spcPct val="90000"/>
              </a:lnSpc>
            </a:pPr>
            <a:endParaRPr lang="zh-CN" altLang="en-US" sz="1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400" kern="1200" dirty="0">
                <a:solidFill>
                  <a:srgbClr val="CC0000"/>
                </a:solidFill>
                <a:latin typeface="+mn-lt"/>
                <a:ea typeface="+mn-ea"/>
                <a:cs typeface="+mn-cs"/>
                <a:sym typeface="Arial" panose="020B0604020202020204" pitchFamily="34" charset="0"/>
              </a:rPr>
              <a:t> </a:t>
            </a:r>
            <a:r>
              <a:rPr lang="zh-CN" altLang="en-US" sz="1600" kern="1200" dirty="0">
                <a:solidFill>
                  <a:srgbClr val="CC0000"/>
                </a:solidFill>
                <a:latin typeface="+mn-lt"/>
                <a:ea typeface="+mn-ea"/>
                <a:cs typeface="+mn-cs"/>
                <a:sym typeface="Arial" panose="020B0604020202020204" pitchFamily="34" charset="0"/>
              </a:rPr>
              <a:t>一封邮件4要素：</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收件人（收件、CC抄送）</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邮件正文</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签名</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标题</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标题要清晰明确说明邮件意图</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标题需要方便阅读和后续检索</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标题必须有，并且简短明确</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收件人</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收件人排序明确</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CC抄送的人是需要知悉的</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多人推荐使用邮件组</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邮件内容</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称呼清晰礼貌，人少用名字，</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多人用 All</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邮件内容必须清晰明确，推荐</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背景原因、问题、解决方案、</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需要资源和支持、相关时间点</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等几个信息</a:t>
            </a:r>
            <a:endParaRPr lang="zh-CN" altLang="en-US" sz="16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签名</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明确自己是谁</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联系方式</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其他宣传内容</a:t>
            </a:r>
            <a:endParaRPr lang="zh-CN" altLang="en-US" sz="1600" kern="1200" dirty="0">
              <a:solidFill>
                <a:schemeClr val="accent2"/>
              </a:solidFill>
              <a:latin typeface="+mn-lt"/>
              <a:ea typeface="+mn-ea"/>
              <a:cs typeface="+mn-cs"/>
              <a:sym typeface="Arial" panose="020B0604020202020204" pitchFamily="34" charset="0"/>
            </a:endParaRPr>
          </a:p>
        </p:txBody>
      </p:sp>
      <p:pic>
        <p:nvPicPr>
          <p:cNvPr id="41988" name="图片 30723"/>
          <p:cNvPicPr>
            <a:picLocks noChangeAspect="1"/>
          </p:cNvPicPr>
          <p:nvPr/>
        </p:nvPicPr>
        <p:blipFill>
          <a:blip r:embed="rId1"/>
          <a:stretch>
            <a:fillRect/>
          </a:stretch>
        </p:blipFill>
        <p:spPr>
          <a:xfrm>
            <a:off x="3981450" y="903288"/>
            <a:ext cx="5286375" cy="571341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15363"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影响工作效率的因素</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管理好时间</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管理好IM和邮件</a:t>
            </a:r>
            <a:endParaRPr lang="zh-CN" altLang="en-US" sz="36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有效沟通</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一些工具</a:t>
            </a:r>
            <a:endParaRPr lang="zh-CN" altLang="en-US" sz="36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latin typeface="+mn-lt"/>
              <a:ea typeface="+mn-ea"/>
              <a:cs typeface="+mn-cs"/>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怎么算一封好的邮件？</a:t>
            </a:r>
            <a:endParaRPr lang="zh-CN" altLang="en-US" sz="2600" kern="1200" dirty="0">
              <a:latin typeface="+mj-lt"/>
              <a:ea typeface="+mj-ea"/>
              <a:cs typeface="+mj-cs"/>
              <a:sym typeface="Arial" panose="020B0604020202020204" pitchFamily="34" charset="0"/>
            </a:endParaRPr>
          </a:p>
        </p:txBody>
      </p:sp>
      <p:sp>
        <p:nvSpPr>
          <p:cNvPr id="43011" name="内容占位符 2"/>
          <p:cNvSpPr>
            <a:spLocks noGrp="1"/>
          </p:cNvSpPr>
          <p:nvPr>
            <p:ph type="subTitle" idx="1"/>
          </p:nvPr>
        </p:nvSpPr>
        <p:spPr>
          <a:xfrm>
            <a:off x="92075" y="628650"/>
            <a:ext cx="3448050" cy="6291263"/>
          </a:xfrm>
        </p:spPr>
        <p:txBody>
          <a:bodyPr vert="horz" wrap="square" lIns="91440" tIns="45720" rIns="91440" bIns="45720" anchor="t" anchorCtr="0"/>
          <a:p>
            <a:pPr algn="l" defTabSz="0"/>
            <a:endParaRPr lang="zh-CN" altLang="en-US" sz="1400" kern="1200" dirty="0">
              <a:latin typeface="+mn-lt"/>
              <a:ea typeface="+mn-ea"/>
              <a:cs typeface="+mn-cs"/>
              <a:sym typeface="Arial" panose="020B0604020202020204" pitchFamily="34" charset="0"/>
            </a:endParaRPr>
          </a:p>
          <a:p>
            <a:pPr algn="l" defTabSz="0"/>
            <a:endParaRPr lang="zh-CN" altLang="en-US" sz="1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标题清晰</a:t>
            </a:r>
            <a:endParaRPr lang="zh-CN" altLang="en-US" sz="16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收件人明确，相关知悉人也明确</a:t>
            </a:r>
            <a:endParaRPr lang="zh-CN" altLang="en-US" sz="16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内容主次清晰</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背景（原因）</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问题和解决方案</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需要资源和支持</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相关责任人</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相关时间点</a:t>
            </a:r>
            <a:endParaRPr lang="zh-CN" altLang="en-US" sz="16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邮件描述</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内容清晰，语句通顺，标点符号清楚</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邮件是正式内容，不建议使用不严谨不严肃的口头语等</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措辞清楚切当</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内容语气温和平静，就事论事，不进行人身攻击</a:t>
            </a:r>
            <a:endParaRPr lang="zh-CN" altLang="en-US" sz="2400" kern="1200" dirty="0">
              <a:latin typeface="+mn-lt"/>
              <a:ea typeface="+mn-ea"/>
              <a:cs typeface="+mn-cs"/>
              <a:sym typeface="Arial" panose="020B0604020202020204" pitchFamily="34" charset="0"/>
            </a:endParaRPr>
          </a:p>
        </p:txBody>
      </p:sp>
      <p:pic>
        <p:nvPicPr>
          <p:cNvPr id="43012" name="图片 31747"/>
          <p:cNvPicPr>
            <a:picLocks noChangeAspect="1"/>
          </p:cNvPicPr>
          <p:nvPr/>
        </p:nvPicPr>
        <p:blipFill>
          <a:blip r:embed="rId1"/>
          <a:stretch>
            <a:fillRect/>
          </a:stretch>
        </p:blipFill>
        <p:spPr>
          <a:xfrm>
            <a:off x="3667125" y="854075"/>
            <a:ext cx="5648325" cy="570388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如何管理和阅读邮件？</a:t>
            </a:r>
            <a:endParaRPr lang="zh-CN" altLang="en-US" sz="2600" kern="1200" dirty="0">
              <a:latin typeface="+mj-lt"/>
              <a:ea typeface="+mj-ea"/>
              <a:cs typeface="+mj-cs"/>
              <a:sym typeface="Arial" panose="020B0604020202020204" pitchFamily="34" charset="0"/>
            </a:endParaRPr>
          </a:p>
        </p:txBody>
      </p:sp>
      <p:sp>
        <p:nvSpPr>
          <p:cNvPr id="44035" name="内容占位符 2"/>
          <p:cNvSpPr>
            <a:spLocks noGrp="1"/>
          </p:cNvSpPr>
          <p:nvPr>
            <p:ph type="subTitle" idx="1"/>
          </p:nvPr>
        </p:nvSpPr>
        <p:spPr>
          <a:xfrm>
            <a:off x="92075" y="628650"/>
            <a:ext cx="4208463" cy="6291263"/>
          </a:xfrm>
        </p:spPr>
        <p:txBody>
          <a:bodyPr vert="horz" wrap="square" lIns="91440" tIns="45720" rIns="91440" bIns="45720" anchor="t" anchorCtr="0"/>
          <a:p>
            <a:pPr algn="l" defTabSz="0"/>
            <a:endParaRPr lang="zh-CN" altLang="en-US" sz="24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  设置收件提醒</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方便我们收到邮件第一时间判断是否马上回复还是等一会再回复</a:t>
            </a:r>
            <a:endParaRPr lang="zh-CN" altLang="en-US" sz="2000" kern="1200" dirty="0">
              <a:solidFill>
                <a:schemeClr val="accent2"/>
              </a:solidFill>
              <a:latin typeface="+mn-lt"/>
              <a:ea typeface="+mn-ea"/>
              <a:cs typeface="+mn-cs"/>
              <a:sym typeface="Arial" panose="020B0604020202020204" pitchFamily="34" charset="0"/>
            </a:endParaRPr>
          </a:p>
        </p:txBody>
      </p:sp>
      <p:pic>
        <p:nvPicPr>
          <p:cNvPr id="44036" name="图片 32771"/>
          <p:cNvPicPr>
            <a:picLocks noChangeAspect="1"/>
          </p:cNvPicPr>
          <p:nvPr/>
        </p:nvPicPr>
        <p:blipFill>
          <a:blip r:embed="rId1"/>
          <a:stretch>
            <a:fillRect/>
          </a:stretch>
        </p:blipFill>
        <p:spPr>
          <a:xfrm>
            <a:off x="4735513" y="1049338"/>
            <a:ext cx="4200525" cy="4017962"/>
          </a:xfrm>
          <a:prstGeom prst="rect">
            <a:avLst/>
          </a:prstGeom>
          <a:noFill/>
          <a:ln w="9525">
            <a:noFill/>
          </a:ln>
        </p:spPr>
      </p:pic>
      <p:pic>
        <p:nvPicPr>
          <p:cNvPr id="44037" name="图片 32772"/>
          <p:cNvPicPr>
            <a:picLocks noChangeAspect="1"/>
          </p:cNvPicPr>
          <p:nvPr/>
        </p:nvPicPr>
        <p:blipFill>
          <a:blip r:embed="rId2"/>
          <a:stretch>
            <a:fillRect/>
          </a:stretch>
        </p:blipFill>
        <p:spPr>
          <a:xfrm>
            <a:off x="623888" y="2986088"/>
            <a:ext cx="3208337" cy="12573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邮件太多怎么办？</a:t>
            </a:r>
            <a:endParaRPr lang="zh-CN" altLang="en-US" sz="2600" kern="1200" dirty="0">
              <a:latin typeface="+mj-lt"/>
              <a:ea typeface="+mj-ea"/>
              <a:cs typeface="+mj-cs"/>
              <a:sym typeface="Arial" panose="020B0604020202020204" pitchFamily="34" charset="0"/>
            </a:endParaRPr>
          </a:p>
        </p:txBody>
      </p:sp>
      <p:pic>
        <p:nvPicPr>
          <p:cNvPr id="45059" name="图片 33794"/>
          <p:cNvPicPr>
            <a:picLocks noChangeAspect="1"/>
          </p:cNvPicPr>
          <p:nvPr/>
        </p:nvPicPr>
        <p:blipFill>
          <a:blip r:embed="rId1"/>
          <a:stretch>
            <a:fillRect/>
          </a:stretch>
        </p:blipFill>
        <p:spPr>
          <a:xfrm>
            <a:off x="1588" y="1944688"/>
            <a:ext cx="2398712" cy="3324225"/>
          </a:xfrm>
          <a:prstGeom prst="rect">
            <a:avLst/>
          </a:prstGeom>
          <a:noFill/>
          <a:ln w="9525">
            <a:noFill/>
          </a:ln>
        </p:spPr>
      </p:pic>
      <p:pic>
        <p:nvPicPr>
          <p:cNvPr id="45060" name="图片 33795"/>
          <p:cNvPicPr>
            <a:picLocks noChangeAspect="1"/>
          </p:cNvPicPr>
          <p:nvPr/>
        </p:nvPicPr>
        <p:blipFill>
          <a:blip r:embed="rId2"/>
          <a:stretch>
            <a:fillRect/>
          </a:stretch>
        </p:blipFill>
        <p:spPr>
          <a:xfrm>
            <a:off x="2516188" y="1917700"/>
            <a:ext cx="6911975" cy="4768850"/>
          </a:xfrm>
          <a:prstGeom prst="rect">
            <a:avLst/>
          </a:prstGeom>
          <a:noFill/>
          <a:ln w="9525">
            <a:noFill/>
          </a:ln>
        </p:spPr>
      </p:pic>
      <p:sp>
        <p:nvSpPr>
          <p:cNvPr id="45061" name="内容占位符 2"/>
          <p:cNvSpPr>
            <a:spLocks noGrp="1"/>
          </p:cNvSpPr>
          <p:nvPr/>
        </p:nvSpPr>
        <p:spPr>
          <a:xfrm>
            <a:off x="104775" y="403225"/>
            <a:ext cx="8820150" cy="62928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400" dirty="0"/>
          </a:p>
          <a:p>
            <a:pPr marL="0" lvl="0" indent="0" defTabSz="914400"/>
            <a:r>
              <a:rPr lang="zh-CN" altLang="en-US" sz="2400" dirty="0">
                <a:solidFill>
                  <a:srgbClr val="CC0000"/>
                </a:solidFill>
              </a:rPr>
              <a:t>  使用邮件过滤器</a:t>
            </a:r>
            <a:endParaRPr lang="zh-CN" altLang="en-US" sz="2400" dirty="0">
              <a:solidFill>
                <a:srgbClr val="CC0000"/>
              </a:solidFill>
            </a:endParaRPr>
          </a:p>
          <a:p>
            <a:pPr marL="342900" lvl="1" indent="-342900" defTabSz="914400"/>
            <a:r>
              <a:rPr lang="zh-CN" altLang="en-US" sz="1600" dirty="0">
                <a:solidFill>
                  <a:schemeClr val="accent2"/>
                </a:solidFill>
              </a:rPr>
              <a:t>使用邮件，按照邮件类型和优先级，可以放到不同收件文件夹下，方便归类梳理和快速处理</a:t>
            </a:r>
            <a:endParaRPr lang="zh-CN" altLang="en-US" sz="1600" dirty="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更多使用邮件和IM的技巧？</a:t>
            </a:r>
            <a:endParaRPr lang="zh-CN" altLang="en-US" sz="2600" kern="1200" dirty="0">
              <a:latin typeface="+mj-lt"/>
              <a:ea typeface="+mj-ea"/>
              <a:cs typeface="+mj-cs"/>
              <a:sym typeface="Arial" panose="020B0604020202020204" pitchFamily="34" charset="0"/>
            </a:endParaRPr>
          </a:p>
        </p:txBody>
      </p:sp>
      <p:sp>
        <p:nvSpPr>
          <p:cNvPr id="46083"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
        <p:nvSpPr>
          <p:cNvPr id="46084" name="内容占位符 2"/>
          <p:cNvSpPr>
            <a:spLocks noGrp="1"/>
          </p:cNvSpPr>
          <p:nvPr/>
        </p:nvSpPr>
        <p:spPr>
          <a:xfrm>
            <a:off x="966788" y="1419225"/>
            <a:ext cx="7704137" cy="14414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r>
              <a:rPr lang="zh-CN" altLang="en-US" sz="3600" b="1" dirty="0">
                <a:solidFill>
                  <a:schemeClr val="accent2"/>
                </a:solidFill>
              </a:rPr>
              <a:t>★ </a:t>
            </a:r>
            <a:r>
              <a:rPr lang="zh-CN" altLang="en-US" sz="3600" dirty="0">
                <a:solidFill>
                  <a:schemeClr val="accent2"/>
                </a:solidFill>
              </a:rPr>
              <a:t>找个系统教程或书籍学习！</a:t>
            </a:r>
            <a:br>
              <a:rPr lang="zh-CN" altLang="en-US" sz="3600" dirty="0">
                <a:solidFill>
                  <a:schemeClr val="accent2"/>
                </a:solidFill>
              </a:rPr>
            </a:br>
            <a:r>
              <a:rPr lang="zh-CN" altLang="en-US" sz="3600" b="1" dirty="0">
                <a:solidFill>
                  <a:schemeClr val="accent2"/>
                </a:solidFill>
              </a:rPr>
              <a:t>★</a:t>
            </a:r>
            <a:r>
              <a:rPr lang="zh-CN" altLang="en-US" sz="3600" dirty="0">
                <a:solidFill>
                  <a:schemeClr val="accent2"/>
                </a:solidFill>
              </a:rPr>
              <a:t> 请教身边的邮件管理达人们~</a:t>
            </a:r>
            <a:endParaRPr lang="zh-CN" altLang="en-US" sz="3600" dirty="0">
              <a:solidFill>
                <a:schemeClr val="accent2"/>
              </a:solidFill>
            </a:endParaRPr>
          </a:p>
        </p:txBody>
      </p:sp>
      <p:pic>
        <p:nvPicPr>
          <p:cNvPr id="46085" name="图片 34820"/>
          <p:cNvPicPr>
            <a:picLocks noChangeAspect="1"/>
          </p:cNvPicPr>
          <p:nvPr/>
        </p:nvPicPr>
        <p:blipFill>
          <a:blip r:embed="rId1"/>
          <a:stretch>
            <a:fillRect/>
          </a:stretch>
        </p:blipFill>
        <p:spPr>
          <a:xfrm>
            <a:off x="2562225" y="3190875"/>
            <a:ext cx="3808413" cy="28575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如何高效有价值的沟通？</a:t>
            </a:r>
            <a:endParaRPr lang="zh-CN" altLang="en-US" sz="2600" kern="1200" dirty="0">
              <a:latin typeface="+mj-lt"/>
              <a:ea typeface="+mj-ea"/>
              <a:cs typeface="+mj-cs"/>
              <a:sym typeface="Arial" panose="020B0604020202020204" pitchFamily="34" charset="0"/>
            </a:endParaRPr>
          </a:p>
        </p:txBody>
      </p:sp>
      <p:sp>
        <p:nvSpPr>
          <p:cNvPr id="47107"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47108" name="图片 35843"/>
          <p:cNvPicPr>
            <a:picLocks noChangeAspect="1"/>
          </p:cNvPicPr>
          <p:nvPr/>
        </p:nvPicPr>
        <p:blipFill>
          <a:blip r:embed="rId1"/>
          <a:stretch>
            <a:fillRect/>
          </a:stretch>
        </p:blipFill>
        <p:spPr>
          <a:xfrm>
            <a:off x="2776538" y="1319213"/>
            <a:ext cx="3590925" cy="4219575"/>
          </a:xfrm>
          <a:prstGeom prst="rect">
            <a:avLst/>
          </a:prstGeom>
          <a:noFill/>
          <a:ln w="9525">
            <a:noFill/>
          </a:ln>
        </p:spPr>
      </p:pic>
      <p:pic>
        <p:nvPicPr>
          <p:cNvPr id="47109" name="图片 35844"/>
          <p:cNvPicPr>
            <a:picLocks noChangeAspect="1"/>
          </p:cNvPicPr>
          <p:nvPr/>
        </p:nvPicPr>
        <p:blipFill>
          <a:blip r:embed="rId2"/>
          <a:stretch>
            <a:fillRect/>
          </a:stretch>
        </p:blipFill>
        <p:spPr>
          <a:xfrm>
            <a:off x="2314575" y="1358900"/>
            <a:ext cx="4065588" cy="4722813"/>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48131"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有效沟通</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沟通的重要性</a:t>
            </a:r>
            <a:endParaRPr lang="zh-CN" altLang="en-US" sz="2600" kern="1200" dirty="0">
              <a:latin typeface="+mj-lt"/>
              <a:ea typeface="+mj-ea"/>
              <a:cs typeface="+mj-cs"/>
              <a:sym typeface="Arial" panose="020B0604020202020204" pitchFamily="34" charset="0"/>
            </a:endParaRPr>
          </a:p>
        </p:txBody>
      </p:sp>
      <p:sp>
        <p:nvSpPr>
          <p:cNvPr id="49155"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沟通是人类活动的基础，群体性动物存在延续的核心</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我们一生中大部分时间都是在沟通：工作、生活、情感</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沟通在我们工作中应该是80%的比例，是我们顺利展开工作的基本功</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沟通能力是一个人智力IQ、情商EQ的综合表现，是一个人取得更大成就的基础</a:t>
            </a:r>
            <a:endParaRPr lang="zh-CN" altLang="en-US" sz="2400" kern="1200" dirty="0">
              <a:solidFill>
                <a:schemeClr val="accent2"/>
              </a:solidFill>
              <a:latin typeface="+mn-lt"/>
              <a:ea typeface="+mn-ea"/>
              <a:cs typeface="+mn-cs"/>
              <a:sym typeface="Arial" panose="020B0604020202020204" pitchFamily="34" charset="0"/>
            </a:endParaRPr>
          </a:p>
        </p:txBody>
      </p:sp>
      <p:pic>
        <p:nvPicPr>
          <p:cNvPr id="49156" name="图片 37891"/>
          <p:cNvPicPr>
            <a:picLocks noChangeAspect="1"/>
          </p:cNvPicPr>
          <p:nvPr/>
        </p:nvPicPr>
        <p:blipFill>
          <a:blip r:embed="rId1"/>
          <a:stretch>
            <a:fillRect/>
          </a:stretch>
        </p:blipFill>
        <p:spPr>
          <a:xfrm>
            <a:off x="5667375" y="2032000"/>
            <a:ext cx="2990850" cy="254952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沟通的四大原则</a:t>
            </a:r>
            <a:endParaRPr lang="zh-CN" altLang="en-US" sz="2600" kern="1200" dirty="0">
              <a:latin typeface="+mj-lt"/>
              <a:ea typeface="+mj-ea"/>
              <a:cs typeface="+mj-cs"/>
              <a:sym typeface="Arial" panose="020B0604020202020204" pitchFamily="34" charset="0"/>
            </a:endParaRPr>
          </a:p>
        </p:txBody>
      </p:sp>
      <p:sp>
        <p:nvSpPr>
          <p:cNvPr id="50179"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准确性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表达的意思要准确</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完整性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表达的内容要全面完整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不要信息缺失或遗漏</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及时性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沟通要及时迅速快捷</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策略性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要注意表达方式、技巧、效果</a:t>
            </a:r>
            <a:endParaRPr lang="zh-CN" altLang="en-US" sz="2000" kern="1200" dirty="0">
              <a:solidFill>
                <a:schemeClr val="accent2"/>
              </a:solidFill>
              <a:latin typeface="+mn-lt"/>
              <a:ea typeface="+mn-ea"/>
              <a:cs typeface="+mn-cs"/>
              <a:sym typeface="Arial" panose="020B0604020202020204" pitchFamily="34" charset="0"/>
            </a:endParaRPr>
          </a:p>
        </p:txBody>
      </p:sp>
      <p:pic>
        <p:nvPicPr>
          <p:cNvPr id="50180" name="图片 38915"/>
          <p:cNvPicPr>
            <a:picLocks noChangeAspect="1"/>
          </p:cNvPicPr>
          <p:nvPr/>
        </p:nvPicPr>
        <p:blipFill>
          <a:blip r:embed="rId1"/>
          <a:stretch>
            <a:fillRect/>
          </a:stretch>
        </p:blipFill>
        <p:spPr>
          <a:xfrm>
            <a:off x="4513263" y="1065213"/>
            <a:ext cx="4008437" cy="3932237"/>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沟通的基本技巧</a:t>
            </a:r>
            <a:endParaRPr lang="zh-CN" altLang="en-US" sz="2600" kern="1200" dirty="0">
              <a:latin typeface="+mj-lt"/>
              <a:ea typeface="+mj-ea"/>
              <a:cs typeface="+mj-cs"/>
              <a:sym typeface="Arial" panose="020B0604020202020204" pitchFamily="34" charset="0"/>
            </a:endParaRPr>
          </a:p>
        </p:txBody>
      </p:sp>
      <p:sp>
        <p:nvSpPr>
          <p:cNvPr id="51203" name="内容占位符 2"/>
          <p:cNvSpPr>
            <a:spLocks noGrp="1"/>
          </p:cNvSpPr>
          <p:nvPr>
            <p:ph type="subTitle" idx="1"/>
          </p:nvPr>
        </p:nvSpPr>
        <p:spPr>
          <a:xfrm>
            <a:off x="131763" y="509588"/>
            <a:ext cx="4711700" cy="6291262"/>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态度</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态度是沟通里重要的内容</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态度比内容重要！</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表情神态、肢体语言、语气语调</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内容</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确定目标和沟通对象</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简单明确沟通目的和结果</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沟通必须有结论</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没结论的沟通都是耍流氓！</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表述方式</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建议原则：说话不绕弯子</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措辞严谨符合相应场景和氛围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对事不对人</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800" kern="1200" dirty="0">
                <a:solidFill>
                  <a:schemeClr val="accent2"/>
                </a:solidFill>
                <a:latin typeface="+mn-lt"/>
                <a:ea typeface="+mn-ea"/>
                <a:cs typeface="+mn-cs"/>
                <a:sym typeface="Arial" panose="020B0604020202020204" pitchFamily="34" charset="0"/>
              </a:rPr>
              <a:t>良言一句三冬暖，恶语伤人六月寒</a:t>
            </a:r>
            <a:endParaRPr lang="zh-CN" altLang="en-US" sz="1800" kern="1200" dirty="0">
              <a:solidFill>
                <a:schemeClr val="accent2"/>
              </a:solidFill>
              <a:latin typeface="+mn-lt"/>
              <a:ea typeface="+mn-ea"/>
              <a:cs typeface="+mn-cs"/>
              <a:sym typeface="Arial" panose="020B0604020202020204" pitchFamily="34" charset="0"/>
            </a:endParaRPr>
          </a:p>
        </p:txBody>
      </p:sp>
      <p:pic>
        <p:nvPicPr>
          <p:cNvPr id="51204" name="图片 39939"/>
          <p:cNvPicPr>
            <a:picLocks noChangeAspect="1"/>
          </p:cNvPicPr>
          <p:nvPr/>
        </p:nvPicPr>
        <p:blipFill>
          <a:blip r:embed="rId1"/>
          <a:stretch>
            <a:fillRect/>
          </a:stretch>
        </p:blipFill>
        <p:spPr>
          <a:xfrm>
            <a:off x="4659313" y="2044700"/>
            <a:ext cx="4281487" cy="275907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沟通是成功的基础</a:t>
            </a:r>
            <a:endParaRPr lang="zh-CN" altLang="en-US" sz="2600" kern="1200" dirty="0">
              <a:latin typeface="+mj-lt"/>
              <a:ea typeface="+mj-ea"/>
              <a:cs typeface="+mj-cs"/>
              <a:sym typeface="Arial" panose="020B0604020202020204" pitchFamily="34" charset="0"/>
            </a:endParaRPr>
          </a:p>
        </p:txBody>
      </p:sp>
      <p:sp>
        <p:nvSpPr>
          <p:cNvPr id="52227" name="内容占位符 2"/>
          <p:cNvSpPr>
            <a:spLocks noGrp="1"/>
          </p:cNvSpPr>
          <p:nvPr>
            <p:ph type="subTitle" idx="1"/>
          </p:nvPr>
        </p:nvSpPr>
        <p:spPr>
          <a:xfrm>
            <a:off x="1482725" y="946150"/>
            <a:ext cx="5969000" cy="6292850"/>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r>
              <a:rPr lang="zh-CN" altLang="en-US" sz="2800" b="1" kern="1200" dirty="0">
                <a:solidFill>
                  <a:schemeClr val="accent2"/>
                </a:solidFill>
                <a:latin typeface="+mn-lt"/>
                <a:ea typeface="+mn-ea"/>
                <a:cs typeface="+mn-cs"/>
                <a:sym typeface="Arial" panose="020B0604020202020204" pitchFamily="34" charset="0"/>
              </a:rPr>
              <a:t>★  </a:t>
            </a:r>
            <a:r>
              <a:rPr lang="zh-CN" altLang="en-US" sz="2800" kern="1200" dirty="0">
                <a:solidFill>
                  <a:schemeClr val="accent2"/>
                </a:solidFill>
                <a:latin typeface="+mn-lt"/>
                <a:ea typeface="+mn-ea"/>
                <a:cs typeface="+mn-cs"/>
                <a:sym typeface="Arial" panose="020B0604020202020204" pitchFamily="34" charset="0"/>
              </a:rPr>
              <a:t>沟通是成功的基础！</a:t>
            </a:r>
            <a:endParaRPr lang="zh-CN" altLang="en-US" sz="2800" kern="1200" dirty="0">
              <a:solidFill>
                <a:schemeClr val="accent2"/>
              </a:solidFill>
              <a:latin typeface="+mn-lt"/>
              <a:ea typeface="+mn-ea"/>
              <a:cs typeface="+mn-cs"/>
              <a:sym typeface="Arial" panose="020B0604020202020204" pitchFamily="34" charset="0"/>
            </a:endParaRPr>
          </a:p>
          <a:p>
            <a:pPr algn="l" defTabSz="0"/>
            <a:r>
              <a:rPr lang="zh-CN" altLang="en-US" sz="2800" b="1" kern="1200" dirty="0">
                <a:solidFill>
                  <a:schemeClr val="accent2"/>
                </a:solidFill>
                <a:latin typeface="+mn-lt"/>
                <a:ea typeface="+mn-ea"/>
                <a:cs typeface="+mn-cs"/>
                <a:sym typeface="Arial" panose="020B0604020202020204" pitchFamily="34" charset="0"/>
              </a:rPr>
              <a:t>★  </a:t>
            </a:r>
            <a:r>
              <a:rPr lang="zh-CN" altLang="en-US" sz="2800" kern="1200" dirty="0">
                <a:solidFill>
                  <a:schemeClr val="accent2"/>
                </a:solidFill>
                <a:latin typeface="+mn-lt"/>
                <a:ea typeface="+mn-ea"/>
                <a:cs typeface="+mn-cs"/>
                <a:sym typeface="Arial" panose="020B0604020202020204" pitchFamily="34" charset="0"/>
              </a:rPr>
              <a:t>反复训练，做一个会沟通的人！</a:t>
            </a:r>
            <a:endParaRPr lang="zh-CN" altLang="en-US" sz="28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p:txBody>
      </p:sp>
      <p:pic>
        <p:nvPicPr>
          <p:cNvPr id="52228" name="图片 40963"/>
          <p:cNvPicPr>
            <a:picLocks noChangeAspect="1"/>
          </p:cNvPicPr>
          <p:nvPr/>
        </p:nvPicPr>
        <p:blipFill>
          <a:blip r:embed="rId1"/>
          <a:stretch>
            <a:fillRect/>
          </a:stretch>
        </p:blipFill>
        <p:spPr>
          <a:xfrm>
            <a:off x="2643188" y="3133725"/>
            <a:ext cx="2665412" cy="225742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影响工作效率的因素有哪些？</a:t>
            </a:r>
            <a:endParaRPr lang="zh-CN" altLang="en-US" sz="2600" kern="1200" dirty="0">
              <a:latin typeface="+mj-lt"/>
              <a:ea typeface="+mj-ea"/>
              <a:cs typeface="+mj-cs"/>
              <a:sym typeface="Arial" panose="020B0604020202020204" pitchFamily="34" charset="0"/>
            </a:endParaRPr>
          </a:p>
        </p:txBody>
      </p:sp>
      <p:pic>
        <p:nvPicPr>
          <p:cNvPr id="16387" name="图片 5122"/>
          <p:cNvPicPr>
            <a:picLocks noChangeAspect="1"/>
          </p:cNvPicPr>
          <p:nvPr/>
        </p:nvPicPr>
        <p:blipFill>
          <a:blip r:embed="rId1"/>
          <a:stretch>
            <a:fillRect/>
          </a:stretch>
        </p:blipFill>
        <p:spPr>
          <a:xfrm>
            <a:off x="1420813" y="1397000"/>
            <a:ext cx="5770562" cy="4379913"/>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用工具帮助管理我们的工作</a:t>
            </a:r>
            <a:endParaRPr lang="zh-CN" altLang="en-US" sz="2600" kern="1200" dirty="0">
              <a:latin typeface="+mj-lt"/>
              <a:ea typeface="+mj-ea"/>
              <a:cs typeface="+mj-cs"/>
              <a:sym typeface="Arial" panose="020B0604020202020204" pitchFamily="34" charset="0"/>
            </a:endParaRPr>
          </a:p>
        </p:txBody>
      </p:sp>
      <p:sp>
        <p:nvSpPr>
          <p:cNvPr id="5325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53252" name="图片 41987"/>
          <p:cNvPicPr>
            <a:picLocks noChangeAspect="1"/>
          </p:cNvPicPr>
          <p:nvPr/>
        </p:nvPicPr>
        <p:blipFill>
          <a:blip r:embed="rId1"/>
          <a:stretch>
            <a:fillRect/>
          </a:stretch>
        </p:blipFill>
        <p:spPr>
          <a:xfrm>
            <a:off x="2193925" y="1184275"/>
            <a:ext cx="4438650" cy="47529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54275"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一些工具</a:t>
            </a:r>
            <a:endParaRPr lang="zh-CN" altLang="en-US" sz="3600" kern="1200" dirty="0">
              <a:solidFill>
                <a:schemeClr val="accent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记录工具：Microsoft OneNote</a:t>
            </a:r>
            <a:endParaRPr lang="zh-CN" altLang="en-US" sz="2600" kern="1200" dirty="0">
              <a:latin typeface="+mj-lt"/>
              <a:ea typeface="+mj-ea"/>
              <a:cs typeface="+mj-cs"/>
              <a:sym typeface="Arial" panose="020B0604020202020204" pitchFamily="34" charset="0"/>
            </a:endParaRPr>
          </a:p>
        </p:txBody>
      </p:sp>
      <p:pic>
        <p:nvPicPr>
          <p:cNvPr id="55299" name="图片 44034"/>
          <p:cNvPicPr>
            <a:picLocks noChangeAspect="1"/>
          </p:cNvPicPr>
          <p:nvPr/>
        </p:nvPicPr>
        <p:blipFill>
          <a:blip r:embed="rId1"/>
          <a:stretch>
            <a:fillRect/>
          </a:stretch>
        </p:blipFill>
        <p:spPr>
          <a:xfrm>
            <a:off x="12700" y="942975"/>
            <a:ext cx="9144000" cy="541972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记录工具：Microsoft OneNote</a:t>
            </a:r>
            <a:endParaRPr lang="zh-CN" altLang="en-US" sz="2600" kern="1200" dirty="0">
              <a:latin typeface="+mj-lt"/>
              <a:ea typeface="+mj-ea"/>
              <a:cs typeface="+mj-cs"/>
              <a:sym typeface="Arial" panose="020B0604020202020204" pitchFamily="34" charset="0"/>
            </a:endParaRPr>
          </a:p>
        </p:txBody>
      </p:sp>
      <p:pic>
        <p:nvPicPr>
          <p:cNvPr id="56323" name="图片 45058"/>
          <p:cNvPicPr>
            <a:picLocks noChangeAspect="1"/>
          </p:cNvPicPr>
          <p:nvPr/>
        </p:nvPicPr>
        <p:blipFill>
          <a:blip r:embed="rId1"/>
          <a:stretch>
            <a:fillRect/>
          </a:stretch>
        </p:blipFill>
        <p:spPr>
          <a:xfrm>
            <a:off x="571500" y="923925"/>
            <a:ext cx="7688263" cy="55784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文档工具：有道云笔记 - 云笔记</a:t>
            </a:r>
            <a:endParaRPr lang="zh-CN" altLang="en-US" sz="2600" kern="1200" dirty="0">
              <a:latin typeface="+mj-lt"/>
              <a:ea typeface="+mj-ea"/>
              <a:cs typeface="+mj-cs"/>
              <a:sym typeface="Arial" panose="020B0604020202020204" pitchFamily="34" charset="0"/>
            </a:endParaRPr>
          </a:p>
        </p:txBody>
      </p:sp>
      <p:pic>
        <p:nvPicPr>
          <p:cNvPr id="57347" name="图片 46082"/>
          <p:cNvPicPr>
            <a:picLocks noChangeAspect="1"/>
          </p:cNvPicPr>
          <p:nvPr/>
        </p:nvPicPr>
        <p:blipFill>
          <a:blip r:embed="rId1"/>
          <a:stretch>
            <a:fillRect/>
          </a:stretch>
        </p:blipFill>
        <p:spPr>
          <a:xfrm>
            <a:off x="52388" y="1014413"/>
            <a:ext cx="9144000" cy="477678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协同工具：有道云笔记 - 云协同</a:t>
            </a:r>
            <a:endParaRPr lang="zh-CN" altLang="en-US" sz="2600" kern="1200" dirty="0">
              <a:latin typeface="+mj-lt"/>
              <a:ea typeface="+mj-ea"/>
              <a:cs typeface="+mj-cs"/>
              <a:sym typeface="Arial" panose="020B0604020202020204" pitchFamily="34" charset="0"/>
            </a:endParaRPr>
          </a:p>
        </p:txBody>
      </p:sp>
      <p:pic>
        <p:nvPicPr>
          <p:cNvPr id="58371" name="图片 47106"/>
          <p:cNvPicPr>
            <a:picLocks noChangeAspect="1"/>
          </p:cNvPicPr>
          <p:nvPr/>
        </p:nvPicPr>
        <p:blipFill>
          <a:blip r:embed="rId1"/>
          <a:stretch>
            <a:fillRect/>
          </a:stretch>
        </p:blipFill>
        <p:spPr>
          <a:xfrm>
            <a:off x="0" y="1120775"/>
            <a:ext cx="9144000" cy="46164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a:t>
            </a:r>
            <a:endParaRPr lang="zh-CN" altLang="en-US" sz="2600" kern="1200" dirty="0">
              <a:latin typeface="+mj-lt"/>
              <a:ea typeface="+mj-ea"/>
              <a:cs typeface="+mj-cs"/>
              <a:sym typeface="Arial" panose="020B0604020202020204" pitchFamily="34" charset="0"/>
            </a:endParaRPr>
          </a:p>
        </p:txBody>
      </p:sp>
      <p:pic>
        <p:nvPicPr>
          <p:cNvPr id="59395" name="图片 48130"/>
          <p:cNvPicPr>
            <a:picLocks noChangeAspect="1"/>
          </p:cNvPicPr>
          <p:nvPr/>
        </p:nvPicPr>
        <p:blipFill>
          <a:blip r:embed="rId1"/>
          <a:stretch>
            <a:fillRect/>
          </a:stretch>
        </p:blipFill>
        <p:spPr>
          <a:xfrm>
            <a:off x="25400" y="893763"/>
            <a:ext cx="9144000" cy="58102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 - 流程图</a:t>
            </a:r>
            <a:endParaRPr lang="zh-CN" altLang="en-US" sz="2600" kern="1200" dirty="0">
              <a:latin typeface="+mj-lt"/>
              <a:ea typeface="+mj-ea"/>
              <a:cs typeface="+mj-cs"/>
              <a:sym typeface="Arial" panose="020B0604020202020204" pitchFamily="34" charset="0"/>
            </a:endParaRPr>
          </a:p>
        </p:txBody>
      </p:sp>
      <p:pic>
        <p:nvPicPr>
          <p:cNvPr id="60419" name="图片 49154"/>
          <p:cNvPicPr>
            <a:picLocks noChangeAspect="1"/>
          </p:cNvPicPr>
          <p:nvPr/>
        </p:nvPicPr>
        <p:blipFill>
          <a:blip r:embed="rId1"/>
          <a:stretch>
            <a:fillRect/>
          </a:stretch>
        </p:blipFill>
        <p:spPr>
          <a:xfrm>
            <a:off x="1095375" y="939800"/>
            <a:ext cx="6076950" cy="5665788"/>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 - 工作规划图</a:t>
            </a:r>
            <a:endParaRPr lang="zh-CN" altLang="en-US" sz="2600" kern="1200" dirty="0">
              <a:latin typeface="+mj-lt"/>
              <a:ea typeface="+mj-ea"/>
              <a:cs typeface="+mj-cs"/>
              <a:sym typeface="Arial" panose="020B0604020202020204" pitchFamily="34" charset="0"/>
            </a:endParaRPr>
          </a:p>
        </p:txBody>
      </p:sp>
      <p:pic>
        <p:nvPicPr>
          <p:cNvPr id="61443" name="图片 50178"/>
          <p:cNvPicPr>
            <a:picLocks noChangeAspect="1"/>
          </p:cNvPicPr>
          <p:nvPr/>
        </p:nvPicPr>
        <p:blipFill>
          <a:blip r:embed="rId1"/>
          <a:stretch>
            <a:fillRect/>
          </a:stretch>
        </p:blipFill>
        <p:spPr>
          <a:xfrm>
            <a:off x="252413" y="858838"/>
            <a:ext cx="8477250" cy="5868987"/>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项目管理工具：Microsoft Project</a:t>
            </a:r>
            <a:endParaRPr lang="zh-CN" altLang="en-US" sz="2600" kern="1200" dirty="0">
              <a:latin typeface="+mj-lt"/>
              <a:ea typeface="+mj-ea"/>
              <a:cs typeface="+mj-cs"/>
              <a:sym typeface="Arial" panose="020B0604020202020204" pitchFamily="34" charset="0"/>
            </a:endParaRPr>
          </a:p>
        </p:txBody>
      </p:sp>
      <p:pic>
        <p:nvPicPr>
          <p:cNvPr id="62467" name="图片 51202"/>
          <p:cNvPicPr>
            <a:picLocks noChangeAspect="1"/>
          </p:cNvPicPr>
          <p:nvPr/>
        </p:nvPicPr>
        <p:blipFill>
          <a:blip r:embed="rId1"/>
          <a:stretch>
            <a:fillRect/>
          </a:stretch>
        </p:blipFill>
        <p:spPr>
          <a:xfrm>
            <a:off x="39688" y="981075"/>
            <a:ext cx="9144000" cy="55848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17411"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影响工作效率的因素</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latin typeface="+mn-lt"/>
              <a:ea typeface="+mn-ea"/>
              <a:cs typeface="+mn-cs"/>
              <a:sym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文件工具：同步共享备份</a:t>
            </a:r>
            <a:endParaRPr lang="zh-CN" altLang="en-US" sz="2600" kern="1200" dirty="0">
              <a:latin typeface="+mj-lt"/>
              <a:ea typeface="+mj-ea"/>
              <a:cs typeface="+mj-cs"/>
              <a:sym typeface="Arial" panose="020B0604020202020204" pitchFamily="34" charset="0"/>
            </a:endParaRPr>
          </a:p>
        </p:txBody>
      </p:sp>
      <p:pic>
        <p:nvPicPr>
          <p:cNvPr id="63491" name="图片 52226"/>
          <p:cNvPicPr>
            <a:picLocks noChangeAspect="1"/>
          </p:cNvPicPr>
          <p:nvPr/>
        </p:nvPicPr>
        <p:blipFill>
          <a:blip r:embed="rId1"/>
          <a:stretch>
            <a:fillRect/>
          </a:stretch>
        </p:blipFill>
        <p:spPr>
          <a:xfrm>
            <a:off x="657225" y="2163763"/>
            <a:ext cx="2173288" cy="2128837"/>
          </a:xfrm>
          <a:prstGeom prst="rect">
            <a:avLst/>
          </a:prstGeom>
          <a:noFill/>
          <a:ln w="9525">
            <a:noFill/>
          </a:ln>
        </p:spPr>
      </p:pic>
      <p:pic>
        <p:nvPicPr>
          <p:cNvPr id="63492" name="图片 52227"/>
          <p:cNvPicPr>
            <a:picLocks noChangeAspect="1"/>
          </p:cNvPicPr>
          <p:nvPr/>
        </p:nvPicPr>
        <p:blipFill>
          <a:blip r:embed="rId2"/>
          <a:stretch>
            <a:fillRect/>
          </a:stretch>
        </p:blipFill>
        <p:spPr>
          <a:xfrm>
            <a:off x="3452813" y="2184400"/>
            <a:ext cx="2281237" cy="2105025"/>
          </a:xfrm>
          <a:prstGeom prst="rect">
            <a:avLst/>
          </a:prstGeom>
          <a:noFill/>
          <a:ln w="9525">
            <a:noFill/>
          </a:ln>
        </p:spPr>
      </p:pic>
      <p:pic>
        <p:nvPicPr>
          <p:cNvPr id="63493" name="图片 52228"/>
          <p:cNvPicPr>
            <a:picLocks noChangeAspect="1"/>
          </p:cNvPicPr>
          <p:nvPr/>
        </p:nvPicPr>
        <p:blipFill>
          <a:blip r:embed="rId3"/>
          <a:stretch>
            <a:fillRect/>
          </a:stretch>
        </p:blipFill>
        <p:spPr>
          <a:xfrm>
            <a:off x="6284913" y="2224088"/>
            <a:ext cx="2414587" cy="2144712"/>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文档检索工具：百度硬盘搜索 (独门秘笈)</a:t>
            </a:r>
            <a:endParaRPr lang="zh-CN" altLang="en-US" sz="2600" kern="1200" dirty="0">
              <a:latin typeface="+mj-lt"/>
              <a:ea typeface="+mj-ea"/>
              <a:cs typeface="+mj-cs"/>
              <a:sym typeface="Arial" panose="020B0604020202020204" pitchFamily="34" charset="0"/>
            </a:endParaRPr>
          </a:p>
        </p:txBody>
      </p:sp>
      <p:pic>
        <p:nvPicPr>
          <p:cNvPr id="64515" name="图片 53250"/>
          <p:cNvPicPr>
            <a:picLocks noChangeAspect="1"/>
          </p:cNvPicPr>
          <p:nvPr/>
        </p:nvPicPr>
        <p:blipFill>
          <a:blip r:embed="rId1"/>
          <a:stretch>
            <a:fillRect/>
          </a:stretch>
        </p:blipFill>
        <p:spPr>
          <a:xfrm>
            <a:off x="12700" y="927100"/>
            <a:ext cx="9144000" cy="516255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图片 4"/>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5539" name="Text Box 5"/>
          <p:cNvSpPr/>
          <p:nvPr/>
        </p:nvSpPr>
        <p:spPr>
          <a:xfrm>
            <a:off x="822325" y="2482850"/>
            <a:ext cx="7546975" cy="214947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5400" b="1" dirty="0">
                <a:solidFill>
                  <a:srgbClr val="CC0000"/>
                </a:solidFill>
                <a:latin typeface="微软雅黑" panose="020B0503020204020204" pitchFamily="34" charset="-122"/>
              </a:rPr>
              <a:t>Q&amp;A</a:t>
            </a:r>
            <a:endParaRPr lang="zh-CN" altLang="en-US" sz="5400" b="1" dirty="0">
              <a:solidFill>
                <a:srgbClr val="CC0000"/>
              </a:solidFill>
              <a:latin typeface="微软雅黑" panose="020B0503020204020204" pitchFamily="34" charset="-122"/>
            </a:endParaRPr>
          </a:p>
          <a:p>
            <a:pPr lvl="0" algn="ctr" defTabSz="914400">
              <a:spcBef>
                <a:spcPct val="50000"/>
              </a:spcBef>
              <a:buNone/>
            </a:pPr>
            <a:r>
              <a:rPr lang="zh-CN" altLang="en-US" sz="5400" b="1" dirty="0">
                <a:solidFill>
                  <a:srgbClr val="CC0000"/>
                </a:solidFill>
                <a:latin typeface="微软雅黑" panose="020B0503020204020204" pitchFamily="34" charset="-122"/>
              </a:rPr>
              <a:t>Thanks!</a:t>
            </a: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5540" name="图片 54275"/>
          <p:cNvPicPr>
            <a:picLocks noChangeAspect="1"/>
          </p:cNvPicPr>
          <p:nvPr/>
        </p:nvPicPr>
        <p:blipFill>
          <a:blip r:embed="rId2"/>
          <a:stretch>
            <a:fillRect/>
          </a:stretch>
        </p:blipFill>
        <p:spPr>
          <a:xfrm>
            <a:off x="1843088" y="1111250"/>
            <a:ext cx="5381625" cy="36576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图片 5"/>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6563" name="Text Box 5"/>
          <p:cNvSpPr/>
          <p:nvPr/>
        </p:nvSpPr>
        <p:spPr>
          <a:xfrm>
            <a:off x="981075" y="47625"/>
            <a:ext cx="7546975" cy="914400"/>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6564" name="图片 55299"/>
          <p:cNvPicPr>
            <a:picLocks noChangeAspect="1"/>
          </p:cNvPicPr>
          <p:nvPr/>
        </p:nvPicPr>
        <p:blipFill>
          <a:blip r:embed="rId2"/>
          <a:stretch>
            <a:fillRect/>
          </a:stretch>
        </p:blipFill>
        <p:spPr>
          <a:xfrm>
            <a:off x="1311275" y="2541588"/>
            <a:ext cx="5967413" cy="4065587"/>
          </a:xfrm>
          <a:prstGeom prst="rect">
            <a:avLst/>
          </a:prstGeom>
          <a:noFill/>
          <a:ln w="9525">
            <a:noFill/>
          </a:ln>
        </p:spPr>
      </p:pic>
      <p:sp>
        <p:nvSpPr>
          <p:cNvPr id="66565" name="矩形 55300"/>
          <p:cNvSpPr>
            <a:spLocks noGrp="1"/>
          </p:cNvSpPr>
          <p:nvPr/>
        </p:nvSpPr>
        <p:spPr>
          <a:xfrm>
            <a:off x="442913" y="1257300"/>
            <a:ext cx="8393112" cy="576263"/>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sz="3200" dirty="0">
                <a:solidFill>
                  <a:srgbClr val="CC0000"/>
                </a:solidFill>
              </a:rPr>
              <a:t>★ 行动是成功的开始，等待是失败的源头 ★</a:t>
            </a:r>
            <a:endParaRPr lang="zh-CN" altLang="en-US" sz="3200" dirty="0">
              <a:solidFill>
                <a:srgbClr val="CC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图片 6"/>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7587" name="Text Box 5"/>
          <p:cNvSpPr/>
          <p:nvPr/>
        </p:nvSpPr>
        <p:spPr>
          <a:xfrm>
            <a:off x="981075" y="47625"/>
            <a:ext cx="7546975" cy="914400"/>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7588" name="图片 56323"/>
          <p:cNvPicPr>
            <a:picLocks noChangeAspect="1"/>
          </p:cNvPicPr>
          <p:nvPr/>
        </p:nvPicPr>
        <p:blipFill>
          <a:blip r:embed="rId2"/>
          <a:stretch>
            <a:fillRect/>
          </a:stretch>
        </p:blipFill>
        <p:spPr>
          <a:xfrm>
            <a:off x="3308350" y="3654425"/>
            <a:ext cx="2852738" cy="2841625"/>
          </a:xfrm>
          <a:prstGeom prst="rect">
            <a:avLst/>
          </a:prstGeom>
          <a:noFill/>
          <a:ln w="9525">
            <a:noFill/>
          </a:ln>
        </p:spPr>
      </p:pic>
      <p:pic>
        <p:nvPicPr>
          <p:cNvPr id="67589" name="图片 56324"/>
          <p:cNvPicPr>
            <a:picLocks noChangeAspect="1"/>
          </p:cNvPicPr>
          <p:nvPr/>
        </p:nvPicPr>
        <p:blipFill>
          <a:blip r:embed="rId3"/>
          <a:stretch>
            <a:fillRect/>
          </a:stretch>
        </p:blipFill>
        <p:spPr>
          <a:xfrm>
            <a:off x="3194050" y="628650"/>
            <a:ext cx="3138488" cy="2641600"/>
          </a:xfrm>
          <a:prstGeom prst="rect">
            <a:avLst/>
          </a:prstGeom>
          <a:noFill/>
          <a:ln w="9525">
            <a:noFill/>
          </a:ln>
        </p:spPr>
      </p:pic>
      <p:sp>
        <p:nvSpPr>
          <p:cNvPr id="67590" name="矩形 56325"/>
          <p:cNvSpPr>
            <a:spLocks noGrp="1"/>
          </p:cNvSpPr>
          <p:nvPr/>
        </p:nvSpPr>
        <p:spPr>
          <a:xfrm>
            <a:off x="1674813" y="3098800"/>
            <a:ext cx="3030537" cy="574675"/>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sz="3200" dirty="0">
                <a:solidFill>
                  <a:srgbClr val="CC0000"/>
                </a:solidFill>
              </a:rPr>
              <a:t>加</a:t>
            </a:r>
            <a:br>
              <a:rPr lang="zh-CN" altLang="en-US" sz="3200" dirty="0">
                <a:solidFill>
                  <a:srgbClr val="CC0000"/>
                </a:solidFill>
              </a:rPr>
            </a:br>
            <a:r>
              <a:rPr lang="zh-CN" altLang="en-US" sz="3200" dirty="0">
                <a:solidFill>
                  <a:srgbClr val="CC0000"/>
                </a:solidFill>
              </a:rPr>
              <a:t>油</a:t>
            </a:r>
            <a:br>
              <a:rPr lang="zh-CN" altLang="en-US" sz="3200" dirty="0">
                <a:solidFill>
                  <a:srgbClr val="CC0000"/>
                </a:solidFill>
              </a:rPr>
            </a:br>
            <a:r>
              <a:rPr lang="zh-CN" altLang="en-US" sz="3200" dirty="0">
                <a:solidFill>
                  <a:srgbClr val="CC0000"/>
                </a:solidFill>
              </a:rPr>
              <a:t>，</a:t>
            </a:r>
            <a:br>
              <a:rPr lang="zh-CN" altLang="en-US" sz="3200" dirty="0">
                <a:solidFill>
                  <a:srgbClr val="CC0000"/>
                </a:solidFill>
              </a:rPr>
            </a:br>
            <a:r>
              <a:rPr lang="zh-CN" altLang="en-US" sz="3200" dirty="0">
                <a:solidFill>
                  <a:srgbClr val="CC0000"/>
                </a:solidFill>
              </a:rPr>
              <a:t>少</a:t>
            </a:r>
            <a:br>
              <a:rPr lang="zh-CN" altLang="en-US" sz="3200" dirty="0">
                <a:solidFill>
                  <a:srgbClr val="CC0000"/>
                </a:solidFill>
              </a:rPr>
            </a:br>
            <a:r>
              <a:rPr lang="zh-CN" altLang="en-US" sz="3200" dirty="0">
                <a:solidFill>
                  <a:srgbClr val="CC0000"/>
                </a:solidFill>
              </a:rPr>
              <a:t>年</a:t>
            </a:r>
            <a:br>
              <a:rPr lang="zh-CN" altLang="en-US" sz="3200" dirty="0">
                <a:solidFill>
                  <a:srgbClr val="CC0000"/>
                </a:solidFill>
              </a:rPr>
            </a:br>
            <a:r>
              <a:rPr lang="zh-CN" altLang="en-US" sz="3200" dirty="0">
                <a:solidFill>
                  <a:srgbClr val="CC0000"/>
                </a:solidFill>
              </a:rPr>
              <a:t>！</a:t>
            </a:r>
            <a:endParaRPr lang="zh-CN" altLang="en-US" sz="3200" dirty="0">
              <a:solidFill>
                <a:srgbClr val="CC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图片 3"/>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8611" name="Text Box 5"/>
          <p:cNvSpPr/>
          <p:nvPr/>
        </p:nvSpPr>
        <p:spPr>
          <a:xfrm>
            <a:off x="798513" y="1989138"/>
            <a:ext cx="7546975" cy="214947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5400" b="1" dirty="0">
                <a:solidFill>
                  <a:srgbClr val="CC0000"/>
                </a:solidFill>
                <a:latin typeface="微软雅黑" panose="020B0503020204020204" pitchFamily="34" charset="-122"/>
              </a:rPr>
              <a:t>谢谢</a:t>
            </a:r>
            <a:r>
              <a:rPr lang="en-US" altLang="zh-CN" sz="5400" b="1" dirty="0">
                <a:solidFill>
                  <a:srgbClr val="CC0000"/>
                </a:solidFill>
                <a:latin typeface="微软雅黑" panose="020B0503020204020204" pitchFamily="34" charset="-122"/>
              </a:rPr>
              <a:t>  </a:t>
            </a:r>
            <a:endParaRPr lang="en-US" altLang="zh-CN" sz="5400" b="1" dirty="0">
              <a:solidFill>
                <a:srgbClr val="CC0000"/>
              </a:solidFill>
              <a:latin typeface="微软雅黑" panose="020B0503020204020204" pitchFamily="34" charset="-122"/>
            </a:endParaRPr>
          </a:p>
          <a:p>
            <a:pPr lvl="0" algn="ctr" defTabSz="914400">
              <a:spcBef>
                <a:spcPct val="50000"/>
              </a:spcBef>
              <a:buNone/>
            </a:pPr>
            <a:r>
              <a:rPr lang="en-US" altLang="zh-CN" sz="5400" b="1" dirty="0">
                <a:solidFill>
                  <a:srgbClr val="CC0000"/>
                </a:solidFill>
                <a:latin typeface="微软雅黑" panose="020B0503020204020204" pitchFamily="34" charset="-122"/>
              </a:rPr>
              <a:t>Thanks                                          </a:t>
            </a:r>
            <a:endParaRPr lang="zh-CN" altLang="en-US" sz="5400" b="1" dirty="0">
              <a:solidFill>
                <a:srgbClr val="CC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59860" y="5697220"/>
            <a:ext cx="1468120" cy="911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影响我们工作效率的因素</a:t>
            </a:r>
            <a:endParaRPr lang="zh-CN" altLang="en-US" sz="2600" kern="1200" dirty="0">
              <a:latin typeface="+mj-lt"/>
              <a:ea typeface="+mj-ea"/>
              <a:cs typeface="+mj-cs"/>
              <a:sym typeface="Arial" panose="020B0604020202020204" pitchFamily="34" charset="0"/>
            </a:endParaRPr>
          </a:p>
        </p:txBody>
      </p:sp>
      <p:sp>
        <p:nvSpPr>
          <p:cNvPr id="18435" name="内容占位符 2"/>
          <p:cNvSpPr>
            <a:spLocks noGrp="1"/>
          </p:cNvSpPr>
          <p:nvPr>
            <p:ph type="subTitle" idx="1"/>
          </p:nvPr>
        </p:nvSpPr>
        <p:spPr>
          <a:xfrm>
            <a:off x="454025" y="1025525"/>
            <a:ext cx="8394700" cy="5173663"/>
          </a:xfrm>
        </p:spPr>
        <p:txBody>
          <a:bodyPr vert="horz" wrap="square" lIns="91440" tIns="45720" rIns="91440" bIns="45720" anchor="t" anchorCtr="0"/>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问题：</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为啥我的工作效率不高，事情总是做不完</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为啥明明可以一周完成的工作，我需要两周</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为啥我做了很多事情，但是还是没有成就感</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为啥我觉得工作和生活都很混乱</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观点：</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一个工作能够管理好工作的人，一般生活也不会太糟糕；一个生活糟糕混乱的人，工作也不会特别顺畅</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所有的事情都是有规则、流程、方法论的！</a:t>
            </a:r>
            <a:br>
              <a:rPr lang="zh-CN" altLang="en-US" sz="2400" kern="1200" dirty="0">
                <a:latin typeface="+mn-lt"/>
                <a:ea typeface="+mn-ea"/>
                <a:cs typeface="+mn-cs"/>
                <a:sym typeface="Arial" panose="020B0604020202020204" pitchFamily="34" charset="0"/>
              </a:rPr>
            </a:b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那么，影响我们工作效率的东西究竟是啥？</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a:p>
            <a:pPr marL="1905" lvl="1" indent="455295" algn="l" defTabSz="0">
              <a:lnSpc>
                <a:spcPct val="80000"/>
              </a:lnSpc>
            </a:pPr>
            <a:endParaRPr lang="zh-CN" altLang="en-US" sz="2400" kern="1200" dirty="0">
              <a:latin typeface="+mn-lt"/>
              <a:ea typeface="+mn-ea"/>
              <a:cs typeface="+mn-cs"/>
              <a:sym typeface="Arial" panose="020B0604020202020204" pitchFamily="34" charset="0"/>
            </a:endParaRPr>
          </a:p>
          <a:p>
            <a:pPr algn="l" defTabSz="0">
              <a:lnSpc>
                <a:spcPct val="80000"/>
              </a:lnSpc>
            </a:pPr>
            <a:endParaRPr lang="en-US" altLang="zh-CN" sz="2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800" kern="1200" dirty="0">
              <a:latin typeface="+mn-lt"/>
              <a:ea typeface="+mn-ea"/>
              <a:cs typeface="+mn-cs"/>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影响我们工作效率的因素</a:t>
            </a:r>
            <a:endParaRPr lang="zh-CN" altLang="en-US" sz="2600" kern="1200" dirty="0">
              <a:latin typeface="+mj-lt"/>
              <a:ea typeface="+mj-ea"/>
              <a:cs typeface="+mj-cs"/>
              <a:sym typeface="Arial" panose="020B0604020202020204" pitchFamily="34" charset="0"/>
            </a:endParaRPr>
          </a:p>
        </p:txBody>
      </p:sp>
      <p:sp>
        <p:nvSpPr>
          <p:cNvPr id="19459" name="内容占位符 2"/>
          <p:cNvSpPr>
            <a:spLocks noGrp="1"/>
          </p:cNvSpPr>
          <p:nvPr>
            <p:ph type="subTitle" idx="1"/>
          </p:nvPr>
        </p:nvSpPr>
        <p:spPr>
          <a:xfrm>
            <a:off x="447675" y="930275"/>
            <a:ext cx="8308975" cy="5819775"/>
          </a:xfrm>
        </p:spPr>
        <p:txBody>
          <a:bodyPr vert="horz" wrap="square" lIns="91440" tIns="45720" rIns="91440" bIns="45720" anchor="t" anchorCtr="0"/>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内在因素</a:t>
            </a:r>
            <a:r>
              <a:rPr lang="zh-CN" altLang="en-US" sz="2400" kern="1200" dirty="0">
                <a:latin typeface="+mn-lt"/>
                <a:ea typeface="+mn-ea"/>
                <a:cs typeface="+mn-cs"/>
                <a:sym typeface="Arial" panose="020B0604020202020204" pitchFamily="34" charset="0"/>
              </a:rPr>
              <a:t>：</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缺乏目标，对事情结果的迷惑</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无法区分事情优先级，不懂该做优先的事</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缺乏自律，拖延、犹豫，等待、做白日梦</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时间浪费在非对效率提升有价值的事情上</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无谓的忧虑、恐惧、焦急</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过多纠结在细节或者做很多无价值的尝试</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缺乏有效自我工作流程方法论的思考和执行</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主观意愿上对工作或事情的不认可或态度消极</a:t>
            </a:r>
            <a:endParaRPr lang="zh-CN" altLang="en-US"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外在因素</a:t>
            </a:r>
            <a:r>
              <a:rPr lang="zh-CN" altLang="en-US" sz="2400" kern="1200" dirty="0">
                <a:latin typeface="+mn-lt"/>
                <a:ea typeface="+mn-ea"/>
                <a:cs typeface="+mn-cs"/>
                <a:sym typeface="Arial" panose="020B0604020202020204" pitchFamily="34" charset="0"/>
              </a:rPr>
              <a:t>：</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各种打断连续工作的人或者事，不会说“不”</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计划的变更，各种外部变化</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不重复的工具设备或条件</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被会议、电话、微信、网页，或无关紧要的外部事物打扰或游离</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更负面的人或者事在一起，获取错误的观点或者</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缺乏有效的监督体系，领导目标界定模糊，管理不善</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公司战略问题或者公司文化导向有误</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a:p>
            <a:pPr marL="1905" lvl="1" indent="455295"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en-US" altLang="zh-CN"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效率提升：公司维度</a:t>
            </a:r>
            <a:endParaRPr lang="zh-CN" altLang="en-US" sz="2600" kern="1200" dirty="0">
              <a:latin typeface="+mj-lt"/>
              <a:ea typeface="+mj-ea"/>
              <a:cs typeface="+mj-cs"/>
              <a:sym typeface="Arial" panose="020B0604020202020204" pitchFamily="34" charset="0"/>
            </a:endParaRPr>
          </a:p>
        </p:txBody>
      </p:sp>
      <p:sp>
        <p:nvSpPr>
          <p:cNvPr id="20483" name="内容占位符 2"/>
          <p:cNvSpPr>
            <a:spLocks noGrp="1"/>
          </p:cNvSpPr>
          <p:nvPr>
            <p:ph type="subTitle" idx="1"/>
          </p:nvPr>
        </p:nvSpPr>
        <p:spPr>
          <a:xfrm>
            <a:off x="460375" y="547688"/>
            <a:ext cx="8440738" cy="6194425"/>
          </a:xfrm>
        </p:spPr>
        <p:txBody>
          <a:bodyPr vert="horz" wrap="square" lIns="91440" tIns="45720" rIns="91440" bIns="45720" anchor="t" anchorCtr="0"/>
          <a:p>
            <a:pPr algn="l" defTabSz="0">
              <a:lnSpc>
                <a:spcPct val="90000"/>
              </a:lnSpc>
            </a:pPr>
            <a:endParaRPr lang="zh-CN" altLang="en-US" sz="2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制定好的战略和目标</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慢慢的想（公司决策层需要对战略反复思考论证）</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倡导高效率“以结果为导向”的文化</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快快的干（不论战略你是否认同，先干出来再说）</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构建更高组织决策效率的管理体系和架构</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高效率组织，靠谱的团队（好的团队组织结构）</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靠谱的领导和靠谱的决策（一将无能，累死三军）</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在工具、设备、服务维度帮助大家提高工作效率</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技术们的大显示器、好的电脑配置，方便快速的编码和解决问题</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更好的网络速度，方便大家更快操作上传，提升效率</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好的测试手机设备，方便QA/产品/开发更快的测试定位解决问题</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好的行政支持，让大家在舒适温馨环境更好的工作（办公环境、桌椅设备、空调、安静）</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a:p>
            <a:pPr marL="1905" lvl="1" indent="455295" algn="l" defTabSz="0">
              <a:lnSpc>
                <a:spcPct val="90000"/>
              </a:lnSpc>
            </a:pPr>
            <a:endParaRPr lang="zh-CN" altLang="en-US" sz="2000" kern="1200" dirty="0">
              <a:latin typeface="+mn-lt"/>
              <a:ea typeface="+mn-ea"/>
              <a:cs typeface="+mn-cs"/>
              <a:sym typeface="Arial" panose="020B0604020202020204" pitchFamily="34" charset="0"/>
            </a:endParaRPr>
          </a:p>
          <a:p>
            <a:pPr algn="l" defTabSz="0">
              <a:lnSpc>
                <a:spcPct val="90000"/>
              </a:lnSpc>
            </a:pPr>
            <a:endParaRPr lang="en-US" altLang="zh-CN" sz="2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效率提升：个人维度</a:t>
            </a:r>
            <a:endParaRPr lang="zh-CN" altLang="en-US" sz="2600" kern="1200" dirty="0">
              <a:latin typeface="+mj-lt"/>
              <a:ea typeface="+mj-ea"/>
              <a:cs typeface="+mj-cs"/>
              <a:sym typeface="Arial" panose="020B0604020202020204" pitchFamily="34" charset="0"/>
            </a:endParaRPr>
          </a:p>
        </p:txBody>
      </p:sp>
      <p:sp>
        <p:nvSpPr>
          <p:cNvPr id="21507"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自律自我约束自我管理</a:t>
            </a:r>
            <a:endParaRPr lang="zh-CN" altLang="en-US" sz="1800" kern="1200" dirty="0">
              <a:latin typeface="+mn-lt"/>
              <a:ea typeface="+mn-ea"/>
              <a:cs typeface="+mn-cs"/>
              <a:sym typeface="Arial" panose="020B0604020202020204" pitchFamily="34" charset="0"/>
            </a:endParaRPr>
          </a:p>
          <a:p>
            <a:pPr marL="1905" lvl="2" indent="912495" algn="l" defTabSz="0">
              <a:lnSpc>
                <a:spcPct val="80000"/>
              </a:lnSpc>
              <a:buFont typeface="Arial" panose="020B0604020202020204" pitchFamily="34" charset="0"/>
              <a:buChar char="•"/>
            </a:pPr>
            <a:r>
              <a:rPr lang="zh-CN" altLang="en-US" sz="1500" kern="1200" dirty="0">
                <a:latin typeface="+mn-lt"/>
                <a:ea typeface="+mn-ea"/>
                <a:cs typeface="+mn-cs"/>
                <a:sym typeface="Arial" panose="020B0604020202020204" pitchFamily="34" charset="0"/>
              </a:rPr>
              <a:t>管理好自己的时间，管理好自己的身体，管理好自己的情绪，管理好自己的性格，管理好自己的生活，管理好自己的工作</a:t>
            </a:r>
            <a:endParaRPr lang="zh-CN" altLang="en-US" sz="15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solidFill>
                  <a:srgbClr val="CC0000"/>
                </a:solidFill>
                <a:latin typeface="+mn-lt"/>
                <a:ea typeface="+mn-ea"/>
                <a:cs typeface="+mn-cs"/>
                <a:sym typeface="Arial" panose="020B0604020202020204" pitchFamily="34" charset="0"/>
              </a:rPr>
              <a:t>一个连自己都管理不好的人，如何管理好人生和更大的事业</a:t>
            </a:r>
            <a:endParaRPr lang="zh-CN" altLang="en-US" sz="1800" kern="1200" dirty="0">
              <a:solidFill>
                <a:srgbClr val="CC0000"/>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solidFill>
                  <a:srgbClr val="CC0000"/>
                </a:solidFill>
                <a:latin typeface="+mn-lt"/>
                <a:ea typeface="+mn-ea"/>
                <a:cs typeface="+mn-cs"/>
                <a:sym typeface="Arial" panose="020B0604020202020204" pitchFamily="34" charset="0"/>
              </a:rPr>
              <a:t>端正态度，找到方法，所有问题都有指导方法</a:t>
            </a:r>
            <a:endParaRPr lang="zh-CN" altLang="en-US" sz="1800" kern="1200" dirty="0">
              <a:solidFill>
                <a:srgbClr val="CC0000"/>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管理好自己的情绪</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端正态度，放弃犹豫、纠结，等待，拖延，行动起来</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不为未知无谓的将来去恐惧焦虑，过好当下</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收起负面情绪，积极不抱怨，也不向他人传递负面情绪</a:t>
            </a:r>
            <a:br>
              <a:rPr lang="zh-CN" altLang="en-US" sz="1800" kern="1200" dirty="0">
                <a:latin typeface="+mn-lt"/>
                <a:ea typeface="+mn-ea"/>
                <a:cs typeface="+mn-cs"/>
                <a:sym typeface="Arial" panose="020B0604020202020204" pitchFamily="34" charset="0"/>
              </a:rPr>
            </a:b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管理好自己的时间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分清“重要的事”和“紧急的事”，分清事务优先级</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适当使用工具或者外部协助管理自己的时间</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管理好电话、IM、邮件，各种会议沟通和打扰的事</a:t>
            </a:r>
            <a:r>
              <a:rPr lang="zh-CN" altLang="en-US" sz="2000" kern="1200" dirty="0">
                <a:solidFill>
                  <a:schemeClr val="accent2"/>
                </a:solidFill>
                <a:latin typeface="+mn-lt"/>
                <a:ea typeface="+mn-ea"/>
                <a:cs typeface="+mn-cs"/>
                <a:sym typeface="Arial" panose="020B0604020202020204" pitchFamily="34" charset="0"/>
              </a:rPr>
              <a:t> </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有效有价值的沟通</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确定沟通主题和沟通目标，高效率沟通</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沟通态度第一，内容第二，对事不对人</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提升会议效率，不是人多的会就好，合适才好</a:t>
            </a:r>
            <a:endParaRPr lang="en-US" altLang="zh-CN"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3911</Words>
  <Application>WPS 演示</Application>
  <PresentationFormat>全屏显示(4:3)</PresentationFormat>
  <Paragraphs>464</Paragraphs>
  <Slides>55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Arial</vt:lpstr>
      <vt:lpstr>宋体</vt:lpstr>
      <vt:lpstr>Wingdings</vt:lpstr>
      <vt:lpstr>微软雅黑</vt:lpstr>
      <vt:lpstr>Arial Unicode MS</vt:lpstr>
      <vt:lpstr>黑体</vt:lpstr>
      <vt:lpstr>等线 Light</vt:lpstr>
      <vt:lpstr>微软雅黑 Light</vt:lpstr>
      <vt:lpstr>Calibri</vt:lpstr>
      <vt:lpstr>默认设计模板</vt:lpstr>
      <vt:lpstr>PowerPoint 演示文稿</vt:lpstr>
      <vt:lpstr>PowerPoint 演示文稿</vt:lpstr>
      <vt:lpstr>Index</vt:lpstr>
      <vt:lpstr>影响工作效率的因素有哪些？</vt:lpstr>
      <vt:lpstr>Index</vt:lpstr>
      <vt:lpstr>影响我们工作效率的因素</vt:lpstr>
      <vt:lpstr>影响我们工作效率的因素</vt:lpstr>
      <vt:lpstr>效率提升：公司维度</vt:lpstr>
      <vt:lpstr>效率提升：个人维度</vt:lpstr>
      <vt:lpstr>个人维度：如何管理好我们的时间？</vt:lpstr>
      <vt:lpstr>Index</vt:lpstr>
      <vt:lpstr>你的时间用在哪里，你的结果就在哪里</vt:lpstr>
      <vt:lpstr>时间管理四象限图</vt:lpstr>
      <vt:lpstr>时间管理四象限图</vt:lpstr>
      <vt:lpstr>时间管理4D法则：决策方法</vt:lpstr>
      <vt:lpstr>GTD方法 </vt:lpstr>
      <vt:lpstr>时间管理工具：Foxmail会议提醒</vt:lpstr>
      <vt:lpstr>时间管理工具：365日历提醒</vt:lpstr>
      <vt:lpstr>时间管理工具：GTD式的Todo list 365日历</vt:lpstr>
      <vt:lpstr>更多...</vt:lpstr>
      <vt:lpstr>个人维度：如何管理好IM和邮件？</vt:lpstr>
      <vt:lpstr>Index</vt:lpstr>
      <vt:lpstr>哪些东西在抢占我们的注意力？</vt:lpstr>
      <vt:lpstr>我们最常用的Top 4</vt:lpstr>
      <vt:lpstr>交流工具的优先级</vt:lpstr>
      <vt:lpstr>如何管理好我们的IM</vt:lpstr>
      <vt:lpstr>如何管理好我们的IM</vt:lpstr>
      <vt:lpstr>如何管理好我们的邮件</vt:lpstr>
      <vt:lpstr>如何写邮件？</vt:lpstr>
      <vt:lpstr>怎么算一封好的邮件？</vt:lpstr>
      <vt:lpstr>如何管理和阅读邮件？</vt:lpstr>
      <vt:lpstr>邮件太多怎么办？</vt:lpstr>
      <vt:lpstr>更多使用邮件和IM的技巧？</vt:lpstr>
      <vt:lpstr>如何高效有价值的沟通？</vt:lpstr>
      <vt:lpstr>Index</vt:lpstr>
      <vt:lpstr>沟通的重要性</vt:lpstr>
      <vt:lpstr>沟通的四大原则</vt:lpstr>
      <vt:lpstr>沟通的基本技巧</vt:lpstr>
      <vt:lpstr>沟通是成功的基础</vt:lpstr>
      <vt:lpstr>用工具帮助管理我们的工作</vt:lpstr>
      <vt:lpstr>Index</vt:lpstr>
      <vt:lpstr>记录工具：Microsoft OneNote</vt:lpstr>
      <vt:lpstr>记录工具：Microsoft OneNote</vt:lpstr>
      <vt:lpstr>文档工具：有道云笔记 - 云笔记</vt:lpstr>
      <vt:lpstr>协同工具：有道云笔记 - 云协同</vt:lpstr>
      <vt:lpstr>脑图工具：XMind</vt:lpstr>
      <vt:lpstr>脑图工具：XMind - 流程图</vt:lpstr>
      <vt:lpstr>脑图工具：XMind - 工作规划图</vt:lpstr>
      <vt:lpstr>项目管理工具：Microsoft Project</vt:lpstr>
      <vt:lpstr>文件工具：同步共享备份</vt:lpstr>
      <vt:lpstr>文档检索工具：百度硬盘搜索 (独门秘笈)</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工作效率提升</dc:title>
  <dc:creator>xiehualiang</dc:creator>
  <cp:lastModifiedBy>Black Xie</cp:lastModifiedBy>
  <cp:revision>1590</cp:revision>
  <dcterms:created xsi:type="dcterms:W3CDTF">2010-12-06T23:15:00Z</dcterms:created>
  <dcterms:modified xsi:type="dcterms:W3CDTF">2021-11-15T15:08:35Z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9990020E9F2E4F279BAFFB33FFEA0A55</vt:lpwstr>
  </property>
</Properties>
</file>